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7" r:id="rId4"/>
    <p:sldId id="260" r:id="rId5"/>
    <p:sldId id="261" r:id="rId6"/>
    <p:sldId id="263" r:id="rId7"/>
    <p:sldId id="259" r:id="rId8"/>
    <p:sldId id="271" r:id="rId9"/>
    <p:sldId id="262" r:id="rId10"/>
    <p:sldId id="258" r:id="rId11"/>
    <p:sldId id="278" r:id="rId12"/>
    <p:sldId id="265" r:id="rId13"/>
    <p:sldId id="266" r:id="rId14"/>
    <p:sldId id="270" r:id="rId15"/>
    <p:sldId id="274" r:id="rId16"/>
    <p:sldId id="279" r:id="rId17"/>
    <p:sldId id="269" r:id="rId18"/>
    <p:sldId id="277"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53" autoAdjust="0"/>
    <p:restoredTop sz="94660"/>
  </p:normalViewPr>
  <p:slideViewPr>
    <p:cSldViewPr snapToGrid="0" showGuides="1">
      <p:cViewPr varScale="1">
        <p:scale>
          <a:sx n="69" d="100"/>
          <a:sy n="69" d="100"/>
        </p:scale>
        <p:origin x="288"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smtClean="0"/>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40000"/>
                    <a:lumOff val="60000"/>
                  </a:schemeClr>
                </a:solidFill>
              </a:defRPr>
            </a:lvl1pPr>
          </a:lstStyle>
          <a:p>
            <a:fld id="{EE401711-02DC-4F5A-B0A4-D7A4CFB82638}" type="datetimeFigureOut">
              <a:rPr lang="en-US" dirty="0"/>
              <a:t>8/26/2022</a:t>
            </a:fld>
            <a:endParaRPr lang="en-US" dirty="0"/>
          </a:p>
        </p:txBody>
      </p:sp>
      <p:sp>
        <p:nvSpPr>
          <p:cNvPr id="5" name="Footer Placeholder 4"/>
          <p:cNvSpPr>
            <a:spLocks noGrp="1"/>
          </p:cNvSpPr>
          <p:nvPr>
            <p:ph type="ftr" sz="quarter" idx="11"/>
          </p:nvPr>
        </p:nvSpPr>
        <p:spPr>
          <a:xfrm rot="21420000">
            <a:off x="-9144" y="4882896"/>
            <a:ext cx="4050792" cy="1197864"/>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40000"/>
              <a:lumOff val="60000"/>
              <a:alpha val="6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93336BD-BA89-4B92-9DBC-679F61142570}" type="datetimeFigureOut">
              <a:rPr lang="en-US" dirty="0"/>
              <a:t>8/26/2022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C6CB5C7-A3C7-439B-802A-DFE3FCA7ADBD}" type="datetimeFigureOut">
              <a:rPr lang="en-US" dirty="0"/>
              <a:t>8/26/2022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E3E65EA-47B7-4DBF-958B-A3D4DA4F431A}" type="datetimeFigureOut">
              <a:rPr lang="en-US" dirty="0"/>
              <a:t>8/26/2022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3DA4AAA-CF98-48DB-9517-D7ADD1FD1213}" type="datetimeFigureOut">
              <a:rPr lang="en-US" dirty="0"/>
              <a:t>8/26/2022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2C29F696-D0E7-4C66-925E-251F9C0B0F21}" type="datetimeFigureOut">
              <a:rPr lang="en-US" dirty="0"/>
              <a:t>8/26/2022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95C2732E-4FBC-4B01-A175-6B1CAC9B226D}" type="datetimeFigureOut">
              <a:rPr lang="en-US" dirty="0"/>
              <a:t>8/26/2022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84AFC5-17E4-4A26-A144-49682BD36ECA}" type="datetimeFigureOut">
              <a:rPr lang="en-US" dirty="0"/>
              <a:t>8/26/2022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8679482-E0DA-4858-9A19-F8B792C0C3D9}" type="datetimeFigureOut">
              <a:rPr lang="en-US" dirty="0"/>
              <a:t>8/26/2022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7C10A69-C0BC-4A5A-8FE4-5D0B5D0F11EE}" type="datetimeFigureOut">
              <a:rPr lang="en-US" dirty="0"/>
              <a:t>8/26/2022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D653B61-F054-442D-881D-6A81C2774BFE}" type="datetimeFigureOut">
              <a:rPr lang="en-US" dirty="0"/>
              <a:t>8/26/2022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2A8CD3A-8283-4FC4-856C-D5E0BF662449}" type="datetimeFigureOut">
              <a:rPr lang="en-US" dirty="0"/>
              <a:t>8/26/2022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3D8FEE8-FC08-4C54-BE1B-81CB6CA05FC8}" type="datetimeFigureOut">
              <a:rPr lang="en-US" dirty="0"/>
              <a:t>8/26/2022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2EA528B-AADB-4276-9F0D-B13FCF86F309}" type="datetimeFigureOut">
              <a:rPr lang="en-US" dirty="0"/>
              <a:t>8/26/2022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76497F-A1E4-4C0B-8811-954A59B26923}" type="datetimeFigureOut">
              <a:rPr lang="en-US" dirty="0"/>
              <a:t>8/26/2022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smtClean="0"/>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F1824E7-1432-4F89-B9E6-59843C6C91FE}" type="datetimeFigureOut">
              <a:rPr lang="en-US" dirty="0"/>
              <a:t>8/26/2022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20AAD9C-D29C-4D1E-A739-CC3C95B41085}" type="datetimeFigureOut">
              <a:rPr lang="en-US" dirty="0"/>
              <a:t>8/26/2022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40000"/>
                    <a:lumOff val="60000"/>
                  </a:schemeClr>
                </a:solidFill>
              </a:defRPr>
            </a:lvl1pPr>
          </a:lstStyle>
          <a:p>
            <a:fld id="{DC48ED7C-D9A5-4EA8-B309-6E368BFA8F2B}" type="datetimeFigureOut">
              <a:rPr lang="en-US" dirty="0"/>
              <a:t>8/26/2022</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40000"/>
                    <a:lumOff val="6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eg"/><Relationship Id="rId7" Type="http://schemas.openxmlformats.org/officeDocument/2006/relationships/image" Target="../media/image23.JP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eg"/><Relationship Id="rId10" Type="http://schemas.openxmlformats.org/officeDocument/2006/relationships/image" Target="../media/image8.jpeg"/><Relationship Id="rId4" Type="http://schemas.openxmlformats.org/officeDocument/2006/relationships/image" Target="../media/image20.jpeg"/><Relationship Id="rId9"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Welcome  to foothill </a:t>
            </a:r>
            <a:r>
              <a:rPr lang="en-US" dirty="0" err="1" smtClean="0"/>
              <a:t>highschool</a:t>
            </a:r>
            <a:endParaRPr lang="en-US" dirty="0"/>
          </a:p>
        </p:txBody>
      </p:sp>
      <p:sp>
        <p:nvSpPr>
          <p:cNvPr id="3" name="Subtitle 2"/>
          <p:cNvSpPr>
            <a:spLocks noGrp="1"/>
          </p:cNvSpPr>
          <p:nvPr>
            <p:ph type="subTitle" idx="1"/>
          </p:nvPr>
        </p:nvSpPr>
        <p:spPr/>
        <p:txBody>
          <a:bodyPr/>
          <a:lstStyle/>
          <a:p>
            <a:r>
              <a:rPr lang="en-US" dirty="0" smtClean="0"/>
              <a:t>Parenting a high-</a:t>
            </a:r>
            <a:r>
              <a:rPr lang="en-US" dirty="0" err="1" smtClean="0"/>
              <a:t>schooler</a:t>
            </a:r>
            <a:r>
              <a:rPr lang="en-US" dirty="0" smtClean="0"/>
              <a:t> is not for the weak !</a:t>
            </a:r>
            <a:endParaRPr lang="en-US" dirty="0"/>
          </a:p>
        </p:txBody>
      </p:sp>
      <p:sp>
        <p:nvSpPr>
          <p:cNvPr id="4" name="AutoShape 2" descr="Image result for foothill high school sacrament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foothill high school sacrament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4619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
            </a:r>
            <a:br>
              <a:rPr lang="en-US" dirty="0" smtClean="0"/>
            </a:br>
            <a:r>
              <a:rPr lang="en-US" dirty="0"/>
              <a:t/>
            </a:r>
            <a:br>
              <a:rPr lang="en-US" dirty="0"/>
            </a:br>
            <a:r>
              <a:rPr lang="en-US" dirty="0" smtClean="0"/>
              <a:t>Counseling team</a:t>
            </a:r>
            <a:br>
              <a:rPr lang="en-US" dirty="0" smtClean="0"/>
            </a:br>
            <a:r>
              <a:rPr lang="en-US" dirty="0" smtClean="0"/>
              <a:t/>
            </a:r>
            <a:br>
              <a:rPr lang="en-US" dirty="0" smtClean="0"/>
            </a:br>
            <a:r>
              <a:rPr lang="en-US" dirty="0"/>
              <a:t/>
            </a:r>
            <a:br>
              <a:rPr lang="en-US" dirty="0"/>
            </a:br>
            <a:endParaRPr lang="en-US" dirty="0"/>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4023277881"/>
              </p:ext>
            </p:extLst>
          </p:nvPr>
        </p:nvGraphicFramePr>
        <p:xfrm>
          <a:off x="3436671" y="1636783"/>
          <a:ext cx="4865783" cy="3512085"/>
        </p:xfrm>
        <a:graphic>
          <a:graphicData uri="http://schemas.openxmlformats.org/drawingml/2006/table">
            <a:tbl>
              <a:tblPr firstRow="1" firstCol="1" bandRow="1">
                <a:tableStyleId>{5C22544A-7EE6-4342-B048-85BDC9FD1C3A}</a:tableStyleId>
              </a:tblPr>
              <a:tblGrid>
                <a:gridCol w="2432502">
                  <a:extLst>
                    <a:ext uri="{9D8B030D-6E8A-4147-A177-3AD203B41FA5}">
                      <a16:colId xmlns:a16="http://schemas.microsoft.com/office/drawing/2014/main" val="3473196381"/>
                    </a:ext>
                  </a:extLst>
                </a:gridCol>
                <a:gridCol w="2433281">
                  <a:extLst>
                    <a:ext uri="{9D8B030D-6E8A-4147-A177-3AD203B41FA5}">
                      <a16:colId xmlns:a16="http://schemas.microsoft.com/office/drawing/2014/main" val="917805002"/>
                    </a:ext>
                  </a:extLst>
                </a:gridCol>
              </a:tblGrid>
              <a:tr h="638561">
                <a:tc>
                  <a:txBody>
                    <a:bodyPr/>
                    <a:lstStyle/>
                    <a:p>
                      <a:pPr marL="0" marR="0" algn="ctr">
                        <a:lnSpc>
                          <a:spcPct val="107000"/>
                        </a:lnSpc>
                        <a:spcBef>
                          <a:spcPts val="0"/>
                        </a:spcBef>
                        <a:spcAft>
                          <a:spcPts val="0"/>
                        </a:spcAft>
                      </a:pPr>
                      <a:r>
                        <a:rPr lang="en-US" sz="2200" b="0">
                          <a:solidFill>
                            <a:schemeClr val="tx1"/>
                          </a:solidFill>
                          <a:effectLst/>
                          <a:latin typeface="Calibri" panose="020F0502020204030204" pitchFamily="34" charset="0"/>
                          <a:cs typeface="Calibri" panose="020F0502020204030204" pitchFamily="34" charset="0"/>
                        </a:rPr>
                        <a:t>COUNSELOR</a:t>
                      </a:r>
                      <a:endParaRPr lang="en-US" sz="11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07000"/>
                        </a:lnSpc>
                        <a:spcBef>
                          <a:spcPts val="0"/>
                        </a:spcBef>
                        <a:spcAft>
                          <a:spcPts val="0"/>
                        </a:spcAft>
                      </a:pPr>
                      <a:r>
                        <a:rPr lang="en-US" sz="2200" b="0" dirty="0">
                          <a:solidFill>
                            <a:schemeClr val="tx1"/>
                          </a:solidFill>
                          <a:effectLst/>
                          <a:latin typeface="Calibri" panose="020F0502020204030204" pitchFamily="34" charset="0"/>
                          <a:cs typeface="Calibri" panose="020F0502020204030204" pitchFamily="34" charset="0"/>
                        </a:rPr>
                        <a:t>ALPHA</a:t>
                      </a:r>
                      <a:endParaRPr lang="en-US" sz="11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200642955"/>
                  </a:ext>
                </a:extLst>
              </a:tr>
              <a:tr h="638561">
                <a:tc>
                  <a:txBody>
                    <a:bodyPr/>
                    <a:lstStyle/>
                    <a:p>
                      <a:pPr marL="0" marR="0">
                        <a:lnSpc>
                          <a:spcPct val="107000"/>
                        </a:lnSpc>
                        <a:spcBef>
                          <a:spcPts val="0"/>
                        </a:spcBef>
                        <a:spcAft>
                          <a:spcPts val="0"/>
                        </a:spcAft>
                      </a:pPr>
                      <a:r>
                        <a:rPr lang="en-US" sz="2200" dirty="0">
                          <a:solidFill>
                            <a:schemeClr val="tx1"/>
                          </a:solidFill>
                          <a:effectLst/>
                          <a:latin typeface="Calibri" panose="020F0502020204030204" pitchFamily="34" charset="0"/>
                          <a:cs typeface="Calibri" panose="020F0502020204030204" pitchFamily="34" charset="0"/>
                        </a:rPr>
                        <a:t>MR. BAXTER</a:t>
                      </a:r>
                      <a:endParaRPr lang="en-US" sz="1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2200" dirty="0">
                          <a:effectLst/>
                          <a:latin typeface="Calibri" panose="020F0502020204030204" pitchFamily="34" charset="0"/>
                          <a:cs typeface="Calibri" panose="020F0502020204030204" pitchFamily="34" charset="0"/>
                        </a:rPr>
                        <a:t>A-F</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631355313"/>
                  </a:ext>
                </a:extLst>
              </a:tr>
              <a:tr h="957841">
                <a:tc>
                  <a:txBody>
                    <a:bodyPr/>
                    <a:lstStyle/>
                    <a:p>
                      <a:pPr marL="0" marR="0">
                        <a:lnSpc>
                          <a:spcPct val="107000"/>
                        </a:lnSpc>
                        <a:spcBef>
                          <a:spcPts val="0"/>
                        </a:spcBef>
                        <a:spcAft>
                          <a:spcPts val="0"/>
                        </a:spcAft>
                      </a:pPr>
                      <a:r>
                        <a:rPr lang="en-US" sz="2200" dirty="0">
                          <a:solidFill>
                            <a:schemeClr val="tx1"/>
                          </a:solidFill>
                          <a:effectLst/>
                          <a:latin typeface="Calibri" panose="020F0502020204030204" pitchFamily="34" charset="0"/>
                          <a:cs typeface="Calibri" panose="020F0502020204030204" pitchFamily="34" charset="0"/>
                        </a:rPr>
                        <a:t>MR. BALDERAS</a:t>
                      </a:r>
                      <a:endParaRPr lang="en-US" sz="1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2200">
                          <a:effectLst/>
                          <a:latin typeface="Calibri" panose="020F0502020204030204" pitchFamily="34" charset="0"/>
                          <a:cs typeface="Calibri" panose="020F0502020204030204" pitchFamily="34" charset="0"/>
                        </a:rPr>
                        <a:t>G-MEH</a:t>
                      </a:r>
                      <a:endParaRPr lang="en-U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112537646"/>
                  </a:ext>
                </a:extLst>
              </a:tr>
              <a:tr h="638561">
                <a:tc>
                  <a:txBody>
                    <a:bodyPr/>
                    <a:lstStyle/>
                    <a:p>
                      <a:pPr marL="0" marR="0">
                        <a:lnSpc>
                          <a:spcPct val="107000"/>
                        </a:lnSpc>
                        <a:spcBef>
                          <a:spcPts val="0"/>
                        </a:spcBef>
                        <a:spcAft>
                          <a:spcPts val="0"/>
                        </a:spcAft>
                      </a:pPr>
                      <a:r>
                        <a:rPr lang="en-US" sz="2200" dirty="0">
                          <a:solidFill>
                            <a:schemeClr val="tx1"/>
                          </a:solidFill>
                          <a:effectLst/>
                          <a:latin typeface="Calibri" panose="020F0502020204030204" pitchFamily="34" charset="0"/>
                          <a:cs typeface="Calibri" panose="020F0502020204030204" pitchFamily="34" charset="0"/>
                        </a:rPr>
                        <a:t>MS. SABET</a:t>
                      </a:r>
                      <a:endParaRPr lang="en-US" sz="1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2200">
                          <a:effectLst/>
                          <a:latin typeface="Calibri" panose="020F0502020204030204" pitchFamily="34" charset="0"/>
                          <a:cs typeface="Calibri" panose="020F0502020204030204" pitchFamily="34" charset="0"/>
                        </a:rPr>
                        <a:t>MEJ-S</a:t>
                      </a:r>
                      <a:endParaRPr lang="en-U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851708377"/>
                  </a:ext>
                </a:extLst>
              </a:tr>
              <a:tr h="638561">
                <a:tc>
                  <a:txBody>
                    <a:bodyPr/>
                    <a:lstStyle/>
                    <a:p>
                      <a:pPr marL="0" marR="0">
                        <a:lnSpc>
                          <a:spcPct val="107000"/>
                        </a:lnSpc>
                        <a:spcBef>
                          <a:spcPts val="0"/>
                        </a:spcBef>
                        <a:spcAft>
                          <a:spcPts val="0"/>
                        </a:spcAft>
                      </a:pPr>
                      <a:r>
                        <a:rPr lang="en-US" sz="2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MRS.</a:t>
                      </a:r>
                      <a:r>
                        <a:rPr lang="en-US" sz="2200" baseline="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 LUAT</a:t>
                      </a:r>
                      <a:endPar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2200" dirty="0" smtClean="0">
                          <a:effectLst/>
                          <a:latin typeface="Calibri" panose="020F0502020204030204" pitchFamily="34" charset="0"/>
                          <a:cs typeface="Calibri" panose="020F0502020204030204" pitchFamily="34" charset="0"/>
                        </a:rPr>
                        <a:t>T-Z</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726582843"/>
                  </a:ext>
                </a:extLst>
              </a:tr>
            </a:tbl>
          </a:graphicData>
        </a:graphic>
      </p:graphicFrame>
      <p:sp>
        <p:nvSpPr>
          <p:cNvPr id="5" name="Rectangle 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473843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Graduation Requirement</a:t>
            </a:r>
            <a:endParaRPr lang="en-US" dirty="0"/>
          </a:p>
        </p:txBody>
      </p:sp>
      <p:sp>
        <p:nvSpPr>
          <p:cNvPr id="8" name="Content Placeholder 7"/>
          <p:cNvSpPr>
            <a:spLocks noGrp="1"/>
          </p:cNvSpPr>
          <p:nvPr>
            <p:ph sz="quarter" idx="13"/>
          </p:nvPr>
        </p:nvSpPr>
        <p:spPr>
          <a:xfrm>
            <a:off x="515501" y="2049729"/>
            <a:ext cx="10460679" cy="3711482"/>
          </a:xfrm>
        </p:spPr>
        <p:txBody>
          <a:bodyPr>
            <a:noAutofit/>
          </a:bodyPr>
          <a:lstStyle/>
          <a:p>
            <a:r>
              <a:rPr lang="en-US" sz="1400" dirty="0"/>
              <a:t> 30 credits of Social Science</a:t>
            </a:r>
          </a:p>
          <a:p>
            <a:r>
              <a:rPr lang="en-US" sz="1400" dirty="0"/>
              <a:t>40 credits of English</a:t>
            </a:r>
          </a:p>
          <a:p>
            <a:r>
              <a:rPr lang="en-US" sz="1400" dirty="0"/>
              <a:t>30 credits of Math (Math 1 required to graduate)</a:t>
            </a:r>
          </a:p>
          <a:p>
            <a:r>
              <a:rPr lang="en-US" sz="1400" dirty="0"/>
              <a:t>20 credits of Science (Life &amp; Physical)</a:t>
            </a:r>
          </a:p>
          <a:p>
            <a:r>
              <a:rPr lang="en-US" sz="1400" dirty="0"/>
              <a:t>10 credits Visual/Performing Arts or Foreign Language</a:t>
            </a:r>
          </a:p>
          <a:p>
            <a:r>
              <a:rPr lang="en-US" sz="1400" dirty="0"/>
              <a:t>20 credits Physical Education</a:t>
            </a:r>
          </a:p>
          <a:p>
            <a:r>
              <a:rPr lang="en-US" sz="1400" dirty="0"/>
              <a:t>65 credits of Electives</a:t>
            </a:r>
          </a:p>
          <a:p>
            <a:r>
              <a:rPr lang="en-US" sz="1400" dirty="0"/>
              <a:t>5 credits of health</a:t>
            </a:r>
          </a:p>
          <a:p>
            <a:r>
              <a:rPr lang="en-US" sz="1400" dirty="0"/>
              <a:t>TOTAL: 220 CREDITS</a:t>
            </a:r>
          </a:p>
          <a:p>
            <a:endParaRPr lang="en-US" sz="1400" dirty="0"/>
          </a:p>
        </p:txBody>
      </p:sp>
      <p:pic>
        <p:nvPicPr>
          <p:cNvPr id="4098" name="Picture 2" descr="Image may contain: 1 person, smiling, standing, hat and out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6953" y="0"/>
            <a:ext cx="2842986" cy="42633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may contain: 3 people, people standing and out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3941" y="1727201"/>
            <a:ext cx="2773012" cy="3890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48175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Freshman </a:t>
            </a:r>
            <a:r>
              <a:rPr lang="en-US" dirty="0" err="1" smtClean="0"/>
              <a:t>pe</a:t>
            </a:r>
            <a:r>
              <a:rPr lang="en-US" dirty="0" smtClean="0"/>
              <a:t> … how to pass</a:t>
            </a:r>
            <a:endParaRPr lang="en-US" dirty="0"/>
          </a:p>
        </p:txBody>
      </p:sp>
      <p:sp>
        <p:nvSpPr>
          <p:cNvPr id="3" name="Content Placeholder 2"/>
          <p:cNvSpPr>
            <a:spLocks noGrp="1"/>
          </p:cNvSpPr>
          <p:nvPr>
            <p:ph sz="quarter" idx="13"/>
          </p:nvPr>
        </p:nvSpPr>
        <p:spPr/>
        <p:txBody>
          <a:bodyPr/>
          <a:lstStyle/>
          <a:p>
            <a:r>
              <a:rPr lang="en-US" dirty="0" smtClean="0"/>
              <a:t>Highest failure rate for freshman is p e</a:t>
            </a:r>
          </a:p>
          <a:p>
            <a:r>
              <a:rPr lang="en-US" i="1" dirty="0" smtClean="0"/>
              <a:t>There are Ten </a:t>
            </a:r>
            <a:r>
              <a:rPr lang="en-US" i="1" dirty="0"/>
              <a:t>points </a:t>
            </a:r>
            <a:r>
              <a:rPr lang="en-US" i="1" dirty="0" smtClean="0"/>
              <a:t>possible   per day</a:t>
            </a:r>
            <a:endParaRPr lang="en-US" dirty="0"/>
          </a:p>
          <a:p>
            <a:r>
              <a:rPr lang="en-US" i="1" dirty="0"/>
              <a:t>Dressing for PE is worth 50% of each day’s points</a:t>
            </a:r>
            <a:endParaRPr lang="en-US" dirty="0"/>
          </a:p>
          <a:p>
            <a:r>
              <a:rPr lang="en-US" dirty="0" smtClean="0"/>
              <a:t>Students must  change into athletic clothes that are white, orange, grey, or black. Students may purchase PE clothes at the student store if desired. The cost of the shirt and shorts is $20.00 ( or $10.00 a piece ).</a:t>
            </a:r>
          </a:p>
        </p:txBody>
      </p:sp>
    </p:spTree>
    <p:extLst>
      <p:ext uri="{BB962C8B-B14F-4D97-AF65-F5344CB8AC3E}">
        <p14:creationId xmlns:p14="http://schemas.microsoft.com/office/powerpoint/2010/main" val="39233804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School loop</a:t>
            </a:r>
            <a:endParaRPr lang="en-US" dirty="0"/>
          </a:p>
        </p:txBody>
      </p:sp>
      <p:sp>
        <p:nvSpPr>
          <p:cNvPr id="3" name="Content Placeholder 2"/>
          <p:cNvSpPr>
            <a:spLocks noGrp="1"/>
          </p:cNvSpPr>
          <p:nvPr>
            <p:ph sz="quarter" idx="13"/>
          </p:nvPr>
        </p:nvSpPr>
        <p:spPr/>
        <p:txBody>
          <a:bodyPr>
            <a:normAutofit lnSpcReduction="10000"/>
          </a:bodyPr>
          <a:lstStyle/>
          <a:p>
            <a:pPr marL="0" indent="0">
              <a:buNone/>
            </a:pPr>
            <a:r>
              <a:rPr lang="en-US" dirty="0" smtClean="0"/>
              <a:t>Please utilize school loop everyday to…;</a:t>
            </a:r>
          </a:p>
          <a:p>
            <a:pPr algn="just">
              <a:buFont typeface="Wingdings" panose="05000000000000000000" pitchFamily="2" charset="2"/>
              <a:buChar char="ü"/>
            </a:pPr>
            <a:r>
              <a:rPr lang="en-US" dirty="0" smtClean="0"/>
              <a:t>Check grades</a:t>
            </a:r>
          </a:p>
          <a:p>
            <a:pPr algn="just">
              <a:buFont typeface="Wingdings" panose="05000000000000000000" pitchFamily="2" charset="2"/>
              <a:buChar char="ü"/>
            </a:pPr>
            <a:r>
              <a:rPr lang="en-US" dirty="0" smtClean="0"/>
              <a:t>Current assignments</a:t>
            </a:r>
          </a:p>
          <a:p>
            <a:pPr algn="just">
              <a:buFont typeface="Wingdings" panose="05000000000000000000" pitchFamily="2" charset="2"/>
              <a:buChar char="ü"/>
            </a:pPr>
            <a:r>
              <a:rPr lang="en-US" dirty="0" smtClean="0"/>
              <a:t>Upcoming due dates</a:t>
            </a:r>
          </a:p>
          <a:p>
            <a:pPr algn="just">
              <a:buFont typeface="Wingdings" panose="05000000000000000000" pitchFamily="2" charset="2"/>
              <a:buChar char="ü"/>
            </a:pPr>
            <a:r>
              <a:rPr lang="en-US" dirty="0" smtClean="0"/>
              <a:t>Attendance and tardies</a:t>
            </a:r>
          </a:p>
          <a:p>
            <a:pPr algn="just">
              <a:buFont typeface="Wingdings" panose="05000000000000000000" pitchFamily="2" charset="2"/>
              <a:buChar char="ü"/>
            </a:pPr>
            <a:r>
              <a:rPr lang="en-US" dirty="0" smtClean="0"/>
              <a:t>Messages from staff</a:t>
            </a:r>
          </a:p>
          <a:p>
            <a:pPr algn="just">
              <a:buFont typeface="Wingdings" panose="05000000000000000000" pitchFamily="2" charset="2"/>
              <a:buChar char="ü"/>
            </a:pPr>
            <a:r>
              <a:rPr lang="en-US" dirty="0" smtClean="0"/>
              <a:t>To contact teacher </a:t>
            </a:r>
            <a:endParaRPr lang="en-US" dirty="0"/>
          </a:p>
        </p:txBody>
      </p:sp>
      <p:pic>
        <p:nvPicPr>
          <p:cNvPr id="1026" name="Picture 2" descr="https://lh5.googleusercontent.com/OkY0DqCijnemMPmoBdawBlcBsz_EdnXxFCddB2aofhnY1SLEwClWDvEyxXOdc85OOLZooL_WFYuUp7nm9XP1yzjXTTc0lxyipsFEK56IaIyDnx2oTbCOkvGVUsiqQ0nY5sv2IaBUPt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1720" y="685800"/>
            <a:ext cx="5845212" cy="4688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721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The importance of attendance and being on time</a:t>
            </a:r>
            <a:endParaRPr lang="en-US" dirty="0"/>
          </a:p>
        </p:txBody>
      </p:sp>
      <p:sp>
        <p:nvSpPr>
          <p:cNvPr id="3" name="Content Placeholder 2"/>
          <p:cNvSpPr>
            <a:spLocks noGrp="1"/>
          </p:cNvSpPr>
          <p:nvPr>
            <p:ph sz="quarter" idx="13"/>
          </p:nvPr>
        </p:nvSpPr>
        <p:spPr/>
        <p:txBody>
          <a:bodyPr>
            <a:normAutofit/>
          </a:bodyPr>
          <a:lstStyle/>
          <a:p>
            <a:r>
              <a:rPr lang="en-US" dirty="0"/>
              <a:t>By 6th grade, chronic absence becomes a leading indicator that a student will drop out of high school</a:t>
            </a:r>
            <a:r>
              <a:rPr lang="en-US" dirty="0" smtClean="0"/>
              <a:t>.</a:t>
            </a:r>
          </a:p>
          <a:p>
            <a:r>
              <a:rPr lang="en-US" dirty="0" smtClean="0"/>
              <a:t>Research </a:t>
            </a:r>
            <a:r>
              <a:rPr lang="en-US" dirty="0"/>
              <a:t>shows that missing 10 percent of the school, or about 18 days in most school districts, negatively affects a student’s academic performance. </a:t>
            </a:r>
            <a:r>
              <a:rPr lang="en-US" dirty="0" smtClean="0"/>
              <a:t>two </a:t>
            </a:r>
            <a:r>
              <a:rPr lang="en-US" dirty="0"/>
              <a:t>days a </a:t>
            </a:r>
            <a:r>
              <a:rPr lang="en-US" dirty="0" smtClean="0"/>
              <a:t>month of absences equals chronic </a:t>
            </a:r>
            <a:r>
              <a:rPr lang="en-US" dirty="0"/>
              <a:t>absence</a:t>
            </a:r>
            <a:r>
              <a:rPr lang="en-US" dirty="0" smtClean="0"/>
              <a:t>. (SARB/SART)</a:t>
            </a:r>
          </a:p>
          <a:p>
            <a:r>
              <a:rPr lang="en-US" dirty="0" smtClean="0"/>
              <a:t>Research shows that attendance is a better indicator than </a:t>
            </a:r>
            <a:r>
              <a:rPr lang="en-US" dirty="0" err="1" smtClean="0"/>
              <a:t>iq</a:t>
            </a:r>
            <a:r>
              <a:rPr lang="en-US" dirty="0" smtClean="0"/>
              <a:t> for high school graduation</a:t>
            </a:r>
          </a:p>
        </p:txBody>
      </p:sp>
    </p:spTree>
    <p:extLst>
      <p:ext uri="{BB962C8B-B14F-4D97-AF65-F5344CB8AC3E}">
        <p14:creationId xmlns:p14="http://schemas.microsoft.com/office/powerpoint/2010/main" val="3585609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0"/>
            <a:ext cx="10396882" cy="1151965"/>
          </a:xfrm>
        </p:spPr>
        <p:txBody>
          <a:bodyPr/>
          <a:lstStyle/>
          <a:p>
            <a:pPr algn="ctr"/>
            <a:r>
              <a:rPr lang="en-US" dirty="0" smtClean="0"/>
              <a:t>Get engaged </a:t>
            </a:r>
            <a:endParaRPr lang="en-US" dirty="0"/>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3949229161"/>
              </p:ext>
            </p:extLst>
          </p:nvPr>
        </p:nvGraphicFramePr>
        <p:xfrm>
          <a:off x="2256850" y="3363881"/>
          <a:ext cx="6929966" cy="2232941"/>
        </p:xfrm>
        <a:graphic>
          <a:graphicData uri="http://schemas.openxmlformats.org/drawingml/2006/table">
            <a:tbl>
              <a:tblPr firstRow="1" bandRow="1">
                <a:tableStyleId>{5C22544A-7EE6-4342-B048-85BDC9FD1C3A}</a:tableStyleId>
              </a:tblPr>
              <a:tblGrid>
                <a:gridCol w="3464983">
                  <a:extLst>
                    <a:ext uri="{9D8B030D-6E8A-4147-A177-3AD203B41FA5}">
                      <a16:colId xmlns:a16="http://schemas.microsoft.com/office/drawing/2014/main" val="877921156"/>
                    </a:ext>
                  </a:extLst>
                </a:gridCol>
                <a:gridCol w="3464983">
                  <a:extLst>
                    <a:ext uri="{9D8B030D-6E8A-4147-A177-3AD203B41FA5}">
                      <a16:colId xmlns:a16="http://schemas.microsoft.com/office/drawing/2014/main" val="3809657383"/>
                    </a:ext>
                  </a:extLst>
                </a:gridCol>
              </a:tblGrid>
              <a:tr h="378741">
                <a:tc gridSpan="2">
                  <a:txBody>
                    <a:bodyPr/>
                    <a:lstStyle/>
                    <a:p>
                      <a:pPr algn="ctr"/>
                      <a:r>
                        <a:rPr lang="en-US" dirty="0" smtClean="0"/>
                        <a:t>Clubs</a:t>
                      </a:r>
                      <a:endParaRPr lang="en-US" dirty="0"/>
                    </a:p>
                  </a:txBody>
                  <a:tcPr/>
                </a:tc>
                <a:tc hMerge="1">
                  <a:txBody>
                    <a:bodyPr/>
                    <a:lstStyle/>
                    <a:p>
                      <a:endParaRPr lang="en-US" dirty="0"/>
                    </a:p>
                  </a:txBody>
                  <a:tcPr/>
                </a:tc>
                <a:extLst>
                  <a:ext uri="{0D108BD9-81ED-4DB2-BD59-A6C34878D82A}">
                    <a16:rowId xmlns:a16="http://schemas.microsoft.com/office/drawing/2014/main" val="240061253"/>
                  </a:ext>
                </a:extLst>
              </a:tr>
              <a:tr h="370840">
                <a:tc>
                  <a:txBody>
                    <a:bodyPr/>
                    <a:lstStyle/>
                    <a:p>
                      <a:r>
                        <a:rPr lang="en-US" dirty="0" smtClean="0">
                          <a:latin typeface="Calibri" panose="020F0502020204030204" pitchFamily="34" charset="0"/>
                          <a:cs typeface="Calibri" panose="020F0502020204030204" pitchFamily="34" charset="0"/>
                        </a:rPr>
                        <a:t>Avid</a:t>
                      </a:r>
                      <a:endParaRPr lang="en-US" dirty="0">
                        <a:latin typeface="Calibri" panose="020F0502020204030204" pitchFamily="34" charset="0"/>
                        <a:cs typeface="Calibri" panose="020F0502020204030204" pitchFamily="34" charset="0"/>
                      </a:endParaRPr>
                    </a:p>
                  </a:txBody>
                  <a:tcPr/>
                </a:tc>
                <a:tc>
                  <a:txBody>
                    <a:bodyPr/>
                    <a:lstStyle/>
                    <a:p>
                      <a:r>
                        <a:rPr lang="en-US" dirty="0" smtClean="0">
                          <a:latin typeface="Calibri" panose="020F0502020204030204" pitchFamily="34" charset="0"/>
                          <a:cs typeface="Calibri" panose="020F0502020204030204" pitchFamily="34" charset="0"/>
                        </a:rPr>
                        <a:t>Pre-Med</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257204817"/>
                  </a:ext>
                </a:extLst>
              </a:tr>
              <a:tr h="370840">
                <a:tc>
                  <a:txBody>
                    <a:bodyPr/>
                    <a:lstStyle/>
                    <a:p>
                      <a:r>
                        <a:rPr lang="en-US" dirty="0" smtClean="0">
                          <a:latin typeface="Calibri" panose="020F0502020204030204" pitchFamily="34" charset="0"/>
                          <a:cs typeface="Calibri" panose="020F0502020204030204" pitchFamily="34" charset="0"/>
                        </a:rPr>
                        <a:t>Book Club</a:t>
                      </a:r>
                    </a:p>
                  </a:txBody>
                  <a:tcPr/>
                </a:tc>
                <a:tc>
                  <a:txBody>
                    <a:bodyPr/>
                    <a:lstStyle/>
                    <a:p>
                      <a:r>
                        <a:rPr lang="en-US" dirty="0" smtClean="0">
                          <a:latin typeface="Calibri" panose="020F0502020204030204" pitchFamily="34" charset="0"/>
                          <a:cs typeface="Calibri" panose="020F0502020204030204" pitchFamily="34" charset="0"/>
                        </a:rPr>
                        <a:t>Pride Club</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81342810"/>
                  </a:ext>
                </a:extLst>
              </a:tr>
              <a:tr h="370840">
                <a:tc>
                  <a:txBody>
                    <a:bodyPr/>
                    <a:lstStyle/>
                    <a:p>
                      <a:r>
                        <a:rPr lang="en-US" dirty="0" smtClean="0">
                          <a:latin typeface="Calibri" panose="020F0502020204030204" pitchFamily="34" charset="0"/>
                          <a:cs typeface="Calibri" panose="020F0502020204030204" pitchFamily="34" charset="0"/>
                        </a:rPr>
                        <a:t>BSU</a:t>
                      </a:r>
                      <a:endParaRPr lang="en-US" dirty="0">
                        <a:latin typeface="Calibri" panose="020F0502020204030204" pitchFamily="34" charset="0"/>
                        <a:cs typeface="Calibri" panose="020F0502020204030204" pitchFamily="34" charset="0"/>
                      </a:endParaRPr>
                    </a:p>
                  </a:txBody>
                  <a:tcPr/>
                </a:tc>
                <a:tc>
                  <a:txBody>
                    <a:bodyPr/>
                    <a:lstStyle/>
                    <a:p>
                      <a:r>
                        <a:rPr lang="en-US" dirty="0" smtClean="0">
                          <a:latin typeface="Calibri" panose="020F0502020204030204" pitchFamily="34" charset="0"/>
                          <a:cs typeface="Calibri" panose="020F0502020204030204" pitchFamily="34" charset="0"/>
                        </a:rPr>
                        <a:t>Project Positivity</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46854969"/>
                  </a:ext>
                </a:extLst>
              </a:tr>
              <a:tr h="370840">
                <a:tc>
                  <a:txBody>
                    <a:bodyPr/>
                    <a:lstStyle/>
                    <a:p>
                      <a:r>
                        <a:rPr lang="en-US" dirty="0" smtClean="0">
                          <a:latin typeface="Calibri" panose="020F0502020204030204" pitchFamily="34" charset="0"/>
                          <a:cs typeface="Calibri" panose="020F0502020204030204" pitchFamily="34" charset="0"/>
                        </a:rPr>
                        <a:t>Friday Night</a:t>
                      </a:r>
                      <a:r>
                        <a:rPr lang="en-US" baseline="0" dirty="0" smtClean="0">
                          <a:latin typeface="Calibri" panose="020F0502020204030204" pitchFamily="34" charset="0"/>
                          <a:cs typeface="Calibri" panose="020F0502020204030204" pitchFamily="34" charset="0"/>
                        </a:rPr>
                        <a:t> Live</a:t>
                      </a:r>
                      <a:endParaRPr lang="en-US" dirty="0">
                        <a:latin typeface="Calibri" panose="020F0502020204030204" pitchFamily="34" charset="0"/>
                        <a:cs typeface="Calibri" panose="020F0502020204030204" pitchFamily="34" charset="0"/>
                      </a:endParaRPr>
                    </a:p>
                  </a:txBody>
                  <a:tcPr/>
                </a:tc>
                <a:tc>
                  <a:txBody>
                    <a:bodyPr/>
                    <a:lstStyle/>
                    <a:p>
                      <a:r>
                        <a:rPr lang="en-US" dirty="0" smtClean="0">
                          <a:latin typeface="Calibri" panose="020F0502020204030204" pitchFamily="34" charset="0"/>
                          <a:cs typeface="Calibri" panose="020F0502020204030204" pitchFamily="34" charset="0"/>
                        </a:rPr>
                        <a:t>Swim Team Club</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740060342"/>
                  </a:ext>
                </a:extLst>
              </a:tr>
              <a:tr h="370840">
                <a:tc>
                  <a:txBody>
                    <a:bodyPr/>
                    <a:lstStyle/>
                    <a:p>
                      <a:r>
                        <a:rPr lang="en-US" dirty="0" smtClean="0">
                          <a:latin typeface="Calibri" panose="020F0502020204030204" pitchFamily="34" charset="0"/>
                          <a:cs typeface="Calibri" panose="020F0502020204030204" pitchFamily="34" charset="0"/>
                        </a:rPr>
                        <a:t>Game Club</a:t>
                      </a:r>
                      <a:endParaRPr lang="en-US" dirty="0">
                        <a:latin typeface="Calibri" panose="020F0502020204030204" pitchFamily="34" charset="0"/>
                        <a:cs typeface="Calibri" panose="020F0502020204030204" pitchFamily="34" charset="0"/>
                      </a:endParaRPr>
                    </a:p>
                  </a:txBody>
                  <a:tcPr/>
                </a:tc>
                <a:tc>
                  <a:txBody>
                    <a:bodyPr/>
                    <a:lstStyle/>
                    <a:p>
                      <a:r>
                        <a:rPr lang="en-US" dirty="0" smtClean="0">
                          <a:latin typeface="Calibri" panose="020F0502020204030204" pitchFamily="34" charset="0"/>
                          <a:cs typeface="Calibri" panose="020F0502020204030204" pitchFamily="34" charset="0"/>
                        </a:rPr>
                        <a:t>Unified Peer Buddies</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611579417"/>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624791233"/>
              </p:ext>
            </p:extLst>
          </p:nvPr>
        </p:nvGraphicFramePr>
        <p:xfrm>
          <a:off x="685799" y="1130940"/>
          <a:ext cx="10394949" cy="2232941"/>
        </p:xfrm>
        <a:graphic>
          <a:graphicData uri="http://schemas.openxmlformats.org/drawingml/2006/table">
            <a:tbl>
              <a:tblPr firstRow="1" bandRow="1">
                <a:tableStyleId>{5C22544A-7EE6-4342-B048-85BDC9FD1C3A}</a:tableStyleId>
              </a:tblPr>
              <a:tblGrid>
                <a:gridCol w="3464983">
                  <a:extLst>
                    <a:ext uri="{9D8B030D-6E8A-4147-A177-3AD203B41FA5}">
                      <a16:colId xmlns:a16="http://schemas.microsoft.com/office/drawing/2014/main" val="1775082717"/>
                    </a:ext>
                  </a:extLst>
                </a:gridCol>
                <a:gridCol w="3464983">
                  <a:extLst>
                    <a:ext uri="{9D8B030D-6E8A-4147-A177-3AD203B41FA5}">
                      <a16:colId xmlns:a16="http://schemas.microsoft.com/office/drawing/2014/main" val="689566352"/>
                    </a:ext>
                  </a:extLst>
                </a:gridCol>
                <a:gridCol w="3464983">
                  <a:extLst>
                    <a:ext uri="{9D8B030D-6E8A-4147-A177-3AD203B41FA5}">
                      <a16:colId xmlns:a16="http://schemas.microsoft.com/office/drawing/2014/main" val="2362976246"/>
                    </a:ext>
                  </a:extLst>
                </a:gridCol>
              </a:tblGrid>
              <a:tr h="378741">
                <a:tc>
                  <a:txBody>
                    <a:bodyPr/>
                    <a:lstStyle/>
                    <a:p>
                      <a:r>
                        <a:rPr lang="en-US" dirty="0" smtClean="0"/>
                        <a:t>Fall</a:t>
                      </a:r>
                      <a:endParaRPr lang="en-US" dirty="0"/>
                    </a:p>
                  </a:txBody>
                  <a:tcPr/>
                </a:tc>
                <a:tc>
                  <a:txBody>
                    <a:bodyPr/>
                    <a:lstStyle/>
                    <a:p>
                      <a:r>
                        <a:rPr lang="en-US" dirty="0" smtClean="0"/>
                        <a:t>Winter</a:t>
                      </a:r>
                      <a:endParaRPr lang="en-US" dirty="0"/>
                    </a:p>
                  </a:txBody>
                  <a:tcPr/>
                </a:tc>
                <a:tc>
                  <a:txBody>
                    <a:bodyPr/>
                    <a:lstStyle/>
                    <a:p>
                      <a:r>
                        <a:rPr lang="en-US" dirty="0" smtClean="0"/>
                        <a:t>Spring</a:t>
                      </a:r>
                      <a:endParaRPr lang="en-US" dirty="0"/>
                    </a:p>
                  </a:txBody>
                  <a:tcPr/>
                </a:tc>
                <a:extLst>
                  <a:ext uri="{0D108BD9-81ED-4DB2-BD59-A6C34878D82A}">
                    <a16:rowId xmlns:a16="http://schemas.microsoft.com/office/drawing/2014/main" val="1501306690"/>
                  </a:ext>
                </a:extLst>
              </a:tr>
              <a:tr h="370840">
                <a:tc>
                  <a:txBody>
                    <a:bodyPr/>
                    <a:lstStyle/>
                    <a:p>
                      <a:r>
                        <a:rPr lang="en-US" dirty="0" smtClean="0">
                          <a:latin typeface="Calibri" panose="020F0502020204030204" pitchFamily="34" charset="0"/>
                          <a:cs typeface="Calibri" panose="020F0502020204030204" pitchFamily="34" charset="0"/>
                        </a:rPr>
                        <a:t>Football</a:t>
                      </a:r>
                      <a:endParaRPr lang="en-US" dirty="0">
                        <a:latin typeface="Calibri" panose="020F0502020204030204" pitchFamily="34" charset="0"/>
                        <a:cs typeface="Calibri" panose="020F0502020204030204" pitchFamily="34" charset="0"/>
                      </a:endParaRPr>
                    </a:p>
                  </a:txBody>
                  <a:tcPr/>
                </a:tc>
                <a:tc>
                  <a:txBody>
                    <a:bodyPr/>
                    <a:lstStyle/>
                    <a:p>
                      <a:r>
                        <a:rPr lang="en-US" dirty="0" smtClean="0">
                          <a:latin typeface="Calibri" panose="020F0502020204030204" pitchFamily="34" charset="0"/>
                          <a:cs typeface="Calibri" panose="020F0502020204030204" pitchFamily="34" charset="0"/>
                        </a:rPr>
                        <a:t>Boys</a:t>
                      </a:r>
                      <a:r>
                        <a:rPr lang="en-US" baseline="0" dirty="0" smtClean="0">
                          <a:latin typeface="Calibri" panose="020F0502020204030204" pitchFamily="34" charset="0"/>
                          <a:cs typeface="Calibri" panose="020F0502020204030204" pitchFamily="34" charset="0"/>
                        </a:rPr>
                        <a:t> and Girls </a:t>
                      </a:r>
                      <a:r>
                        <a:rPr lang="en-US" dirty="0" smtClean="0">
                          <a:latin typeface="Calibri" panose="020F0502020204030204" pitchFamily="34" charset="0"/>
                          <a:cs typeface="Calibri" panose="020F0502020204030204" pitchFamily="34" charset="0"/>
                        </a:rPr>
                        <a:t>Basketball</a:t>
                      </a:r>
                      <a:endParaRPr lang="en-US" dirty="0">
                        <a:latin typeface="Calibri" panose="020F0502020204030204" pitchFamily="34" charset="0"/>
                        <a:cs typeface="Calibri" panose="020F0502020204030204" pitchFamily="34" charset="0"/>
                      </a:endParaRPr>
                    </a:p>
                  </a:txBody>
                  <a:tcPr/>
                </a:tc>
                <a:tc>
                  <a:txBody>
                    <a:bodyPr/>
                    <a:lstStyle/>
                    <a:p>
                      <a:r>
                        <a:rPr lang="en-US" dirty="0" smtClean="0">
                          <a:latin typeface="Calibri" panose="020F0502020204030204" pitchFamily="34" charset="0"/>
                          <a:cs typeface="Calibri" panose="020F0502020204030204" pitchFamily="34" charset="0"/>
                        </a:rPr>
                        <a:t>Track and field</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001440660"/>
                  </a:ext>
                </a:extLst>
              </a:tr>
              <a:tr h="370840">
                <a:tc>
                  <a:txBody>
                    <a:bodyPr/>
                    <a:lstStyle/>
                    <a:p>
                      <a:r>
                        <a:rPr lang="en-US" dirty="0" smtClean="0">
                          <a:latin typeface="Calibri" panose="020F0502020204030204" pitchFamily="34" charset="0"/>
                          <a:cs typeface="Calibri" panose="020F0502020204030204" pitchFamily="34" charset="0"/>
                        </a:rPr>
                        <a:t>Girls Volleyball</a:t>
                      </a:r>
                    </a:p>
                  </a:txBody>
                  <a:tcPr/>
                </a:tc>
                <a:tc>
                  <a:txBody>
                    <a:bodyPr/>
                    <a:lstStyle/>
                    <a:p>
                      <a:r>
                        <a:rPr lang="en-US" dirty="0" smtClean="0">
                          <a:latin typeface="Calibri" panose="020F0502020204030204" pitchFamily="34" charset="0"/>
                          <a:cs typeface="Calibri" panose="020F0502020204030204" pitchFamily="34" charset="0"/>
                        </a:rPr>
                        <a:t>Boys</a:t>
                      </a:r>
                      <a:r>
                        <a:rPr lang="en-US" baseline="0" dirty="0" smtClean="0">
                          <a:latin typeface="Calibri" panose="020F0502020204030204" pitchFamily="34" charset="0"/>
                          <a:cs typeface="Calibri" panose="020F0502020204030204" pitchFamily="34" charset="0"/>
                        </a:rPr>
                        <a:t> and Girls Soccer</a:t>
                      </a:r>
                      <a:endParaRPr lang="en-US"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Calibri" panose="020F0502020204030204" pitchFamily="34" charset="0"/>
                          <a:cs typeface="Calibri" panose="020F0502020204030204" pitchFamily="34" charset="0"/>
                        </a:rPr>
                        <a:t>Boys volleyball</a:t>
                      </a:r>
                    </a:p>
                  </a:txBody>
                  <a:tcPr/>
                </a:tc>
                <a:extLst>
                  <a:ext uri="{0D108BD9-81ED-4DB2-BD59-A6C34878D82A}">
                    <a16:rowId xmlns:a16="http://schemas.microsoft.com/office/drawing/2014/main" val="264316173"/>
                  </a:ext>
                </a:extLst>
              </a:tr>
              <a:tr h="370840">
                <a:tc>
                  <a:txBody>
                    <a:bodyPr/>
                    <a:lstStyle/>
                    <a:p>
                      <a:r>
                        <a:rPr lang="en-US" dirty="0" smtClean="0">
                          <a:latin typeface="Calibri" panose="020F0502020204030204" pitchFamily="34" charset="0"/>
                          <a:cs typeface="Calibri" panose="020F0502020204030204" pitchFamily="34" charset="0"/>
                        </a:rPr>
                        <a:t>Boys</a:t>
                      </a:r>
                      <a:r>
                        <a:rPr lang="en-US" baseline="0" dirty="0" smtClean="0">
                          <a:latin typeface="Calibri" panose="020F0502020204030204" pitchFamily="34" charset="0"/>
                          <a:cs typeface="Calibri" panose="020F0502020204030204" pitchFamily="34" charset="0"/>
                        </a:rPr>
                        <a:t> and Girls Cross Country</a:t>
                      </a:r>
                      <a:endParaRPr lang="en-US" dirty="0">
                        <a:latin typeface="Calibri" panose="020F0502020204030204" pitchFamily="34" charset="0"/>
                        <a:cs typeface="Calibri" panose="020F0502020204030204" pitchFamily="34" charset="0"/>
                      </a:endParaRPr>
                    </a:p>
                  </a:txBody>
                  <a:tcPr/>
                </a:tc>
                <a:tc>
                  <a:txBody>
                    <a:bodyPr/>
                    <a:lstStyle/>
                    <a:p>
                      <a:r>
                        <a:rPr lang="en-US" dirty="0" smtClean="0">
                          <a:latin typeface="Calibri" panose="020F0502020204030204" pitchFamily="34" charset="0"/>
                          <a:cs typeface="Calibri" panose="020F0502020204030204" pitchFamily="34" charset="0"/>
                        </a:rPr>
                        <a:t>Boys</a:t>
                      </a:r>
                      <a:r>
                        <a:rPr lang="en-US" baseline="0" dirty="0" smtClean="0">
                          <a:latin typeface="Calibri" panose="020F0502020204030204" pitchFamily="34" charset="0"/>
                          <a:cs typeface="Calibri" panose="020F0502020204030204" pitchFamily="34" charset="0"/>
                        </a:rPr>
                        <a:t> and Girls Wrestling</a:t>
                      </a:r>
                      <a:endParaRPr lang="en-US" dirty="0">
                        <a:latin typeface="Calibri" panose="020F0502020204030204" pitchFamily="34" charset="0"/>
                        <a:cs typeface="Calibri" panose="020F0502020204030204" pitchFamily="34" charset="0"/>
                      </a:endParaRPr>
                    </a:p>
                  </a:txBody>
                  <a:tcPr/>
                </a:tc>
                <a:tc>
                  <a:txBody>
                    <a:bodyPr/>
                    <a:lstStyle/>
                    <a:p>
                      <a:r>
                        <a:rPr lang="en-US" dirty="0" smtClean="0">
                          <a:latin typeface="Calibri" panose="020F0502020204030204" pitchFamily="34" charset="0"/>
                          <a:cs typeface="Calibri" panose="020F0502020204030204" pitchFamily="34" charset="0"/>
                        </a:rPr>
                        <a:t>Baseball</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802035721"/>
                  </a:ext>
                </a:extLst>
              </a:tr>
              <a:tr h="370840">
                <a:tc>
                  <a:txBody>
                    <a:bodyPr/>
                    <a:lstStyle/>
                    <a:p>
                      <a:endParaRPr lang="en-US" dirty="0">
                        <a:latin typeface="Calibri" panose="020F0502020204030204" pitchFamily="34" charset="0"/>
                        <a:cs typeface="Calibri" panose="020F0502020204030204" pitchFamily="34" charset="0"/>
                      </a:endParaRPr>
                    </a:p>
                  </a:txBody>
                  <a:tcPr/>
                </a:tc>
                <a:tc>
                  <a:txBody>
                    <a:bodyPr/>
                    <a:lstStyle/>
                    <a:p>
                      <a:endParaRPr lang="en-US">
                        <a:latin typeface="Calibri" panose="020F0502020204030204" pitchFamily="34" charset="0"/>
                        <a:cs typeface="Calibri" panose="020F0502020204030204" pitchFamily="34" charset="0"/>
                      </a:endParaRPr>
                    </a:p>
                  </a:txBody>
                  <a:tcPr/>
                </a:tc>
                <a:tc>
                  <a:txBody>
                    <a:bodyPr/>
                    <a:lstStyle/>
                    <a:p>
                      <a:r>
                        <a:rPr lang="en-US" dirty="0" smtClean="0">
                          <a:latin typeface="Calibri" panose="020F0502020204030204" pitchFamily="34" charset="0"/>
                          <a:cs typeface="Calibri" panose="020F0502020204030204" pitchFamily="34" charset="0"/>
                        </a:rPr>
                        <a:t>Softball</a:t>
                      </a:r>
                    </a:p>
                  </a:txBody>
                  <a:tcPr/>
                </a:tc>
                <a:extLst>
                  <a:ext uri="{0D108BD9-81ED-4DB2-BD59-A6C34878D82A}">
                    <a16:rowId xmlns:a16="http://schemas.microsoft.com/office/drawing/2014/main" val="2379589078"/>
                  </a:ext>
                </a:extLst>
              </a:tr>
              <a:tr h="370840">
                <a:tc>
                  <a:txBody>
                    <a:bodyPr/>
                    <a:lstStyle/>
                    <a:p>
                      <a:endParaRPr lang="en-US">
                        <a:latin typeface="Calibri" panose="020F0502020204030204" pitchFamily="34" charset="0"/>
                        <a:cs typeface="Calibri" panose="020F0502020204030204" pitchFamily="34" charset="0"/>
                      </a:endParaRPr>
                    </a:p>
                  </a:txBody>
                  <a:tcPr/>
                </a:tc>
                <a:tc>
                  <a:txBody>
                    <a:bodyPr/>
                    <a:lstStyle/>
                    <a:p>
                      <a:endParaRPr lang="en-US">
                        <a:latin typeface="Calibri" panose="020F0502020204030204" pitchFamily="34" charset="0"/>
                        <a:cs typeface="Calibri" panose="020F0502020204030204" pitchFamily="34" charset="0"/>
                      </a:endParaRPr>
                    </a:p>
                  </a:txBody>
                  <a:tcPr/>
                </a:tc>
                <a:tc>
                  <a:txBody>
                    <a:bodyPr/>
                    <a:lstStyle/>
                    <a:p>
                      <a:r>
                        <a:rPr lang="en-US" dirty="0" smtClean="0">
                          <a:latin typeface="Calibri" panose="020F0502020204030204" pitchFamily="34" charset="0"/>
                          <a:cs typeface="Calibri" panose="020F0502020204030204" pitchFamily="34" charset="0"/>
                        </a:rPr>
                        <a:t>Swimming</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284266378"/>
                  </a:ext>
                </a:extLst>
              </a:tr>
            </a:tbl>
          </a:graphicData>
        </a:graphic>
      </p:graphicFrame>
    </p:spTree>
    <p:extLst>
      <p:ext uri="{BB962C8B-B14F-4D97-AF65-F5344CB8AC3E}">
        <p14:creationId xmlns:p14="http://schemas.microsoft.com/office/powerpoint/2010/main" val="199760282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 crew</a:t>
            </a:r>
            <a:endParaRPr lang="en-US" dirty="0"/>
          </a:p>
        </p:txBody>
      </p:sp>
      <p:sp>
        <p:nvSpPr>
          <p:cNvPr id="3" name="Content Placeholder 2"/>
          <p:cNvSpPr>
            <a:spLocks noGrp="1"/>
          </p:cNvSpPr>
          <p:nvPr>
            <p:ph sz="quarter" idx="13"/>
          </p:nvPr>
        </p:nvSpPr>
        <p:spPr/>
        <p:txBody>
          <a:bodyPr/>
          <a:lstStyle/>
          <a:p>
            <a:pPr marL="285750" indent="-285750">
              <a:buFont typeface="Wingdings" panose="05000000000000000000" pitchFamily="2" charset="2"/>
              <a:buChar char="Ø"/>
            </a:pPr>
            <a:r>
              <a:rPr lang="en-US" dirty="0"/>
              <a:t>Designed to assist Freshman in the process of transitioning into high school.</a:t>
            </a:r>
          </a:p>
          <a:p>
            <a:pPr marL="285750" indent="-285750">
              <a:buFont typeface="Wingdings" panose="05000000000000000000" pitchFamily="2" charset="2"/>
              <a:buChar char="Ø"/>
            </a:pPr>
            <a:r>
              <a:rPr lang="en-US" dirty="0"/>
              <a:t>Designated upperclassman to each freshman.</a:t>
            </a:r>
          </a:p>
          <a:p>
            <a:pPr marL="285750" indent="-285750">
              <a:buFont typeface="Wingdings" panose="05000000000000000000" pitchFamily="2" charset="2"/>
              <a:buChar char="Ø"/>
            </a:pPr>
            <a:r>
              <a:rPr lang="en-US" dirty="0"/>
              <a:t>Mentoring and bonding opportunities.</a:t>
            </a:r>
          </a:p>
          <a:p>
            <a:pPr marL="285750" indent="-285750">
              <a:buFont typeface="Wingdings" panose="05000000000000000000" pitchFamily="2" charset="2"/>
              <a:buChar char="Ø"/>
            </a:pPr>
            <a:r>
              <a:rPr lang="en-US" dirty="0"/>
              <a:t>Aimed and ensuring each student at FHS feels included. </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947689">
            <a:off x="8355888" y="3308089"/>
            <a:ext cx="2439293" cy="1832012"/>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16475">
            <a:off x="8639201" y="648271"/>
            <a:ext cx="2727558" cy="2045669"/>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8369" y="141381"/>
            <a:ext cx="2629567" cy="19721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731111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Stay involved</a:t>
            </a:r>
            <a:endParaRPr lang="en-US" dirty="0"/>
          </a:p>
        </p:txBody>
      </p:sp>
      <p:sp>
        <p:nvSpPr>
          <p:cNvPr id="3" name="Content Placeholder 2"/>
          <p:cNvSpPr>
            <a:spLocks noGrp="1"/>
          </p:cNvSpPr>
          <p:nvPr>
            <p:ph sz="quarter" idx="13"/>
          </p:nvPr>
        </p:nvSpPr>
        <p:spPr/>
        <p:txBody>
          <a:bodyPr/>
          <a:lstStyle/>
          <a:p>
            <a:r>
              <a:rPr lang="en-US" dirty="0" smtClean="0"/>
              <a:t>Attend games</a:t>
            </a:r>
          </a:p>
          <a:p>
            <a:r>
              <a:rPr lang="en-US" dirty="0" smtClean="0"/>
              <a:t>Attend back to school night </a:t>
            </a:r>
            <a:r>
              <a:rPr lang="en-US" u="sng" dirty="0" smtClean="0"/>
              <a:t>8/28/19</a:t>
            </a:r>
          </a:p>
          <a:p>
            <a:r>
              <a:rPr lang="en-US" dirty="0" smtClean="0"/>
              <a:t>Attend open house </a:t>
            </a:r>
            <a:r>
              <a:rPr lang="en-US" u="sng" dirty="0" smtClean="0"/>
              <a:t>4/23/2020</a:t>
            </a:r>
          </a:p>
          <a:p>
            <a:r>
              <a:rPr lang="en-US" dirty="0" smtClean="0"/>
              <a:t>Attend concerts</a:t>
            </a:r>
          </a:p>
          <a:p>
            <a:r>
              <a:rPr lang="en-US" dirty="0" smtClean="0"/>
              <a:t>Stay in communication with the teachers and other support staff</a:t>
            </a:r>
            <a:endParaRPr lang="en-US" dirty="0"/>
          </a:p>
        </p:txBody>
      </p:sp>
      <p:pic>
        <p:nvPicPr>
          <p:cNvPr id="4" name="Picture 3"/>
          <p:cNvPicPr>
            <a:picLocks noChangeAspect="1"/>
          </p:cNvPicPr>
          <p:nvPr/>
        </p:nvPicPr>
        <p:blipFill>
          <a:blip r:embed="rId2"/>
          <a:stretch>
            <a:fillRect/>
          </a:stretch>
        </p:blipFill>
        <p:spPr>
          <a:xfrm>
            <a:off x="5560544" y="1890763"/>
            <a:ext cx="2999192" cy="2102945"/>
          </a:xfrm>
          <a:prstGeom prst="rect">
            <a:avLst/>
          </a:prstGeom>
        </p:spPr>
      </p:pic>
      <p:pic>
        <p:nvPicPr>
          <p:cNvPr id="5" name="Picture 4"/>
          <p:cNvPicPr>
            <a:picLocks noChangeAspect="1"/>
          </p:cNvPicPr>
          <p:nvPr/>
        </p:nvPicPr>
        <p:blipFill>
          <a:blip r:embed="rId3"/>
          <a:stretch>
            <a:fillRect/>
          </a:stretch>
        </p:blipFill>
        <p:spPr>
          <a:xfrm>
            <a:off x="8559735" y="62315"/>
            <a:ext cx="3080452" cy="1821584"/>
          </a:xfrm>
          <a:prstGeom prst="rect">
            <a:avLst/>
          </a:prstGeom>
        </p:spPr>
      </p:pic>
      <p:pic>
        <p:nvPicPr>
          <p:cNvPr id="6" name="Picture 5"/>
          <p:cNvPicPr>
            <a:picLocks noChangeAspect="1"/>
          </p:cNvPicPr>
          <p:nvPr/>
        </p:nvPicPr>
        <p:blipFill>
          <a:blip r:embed="rId4"/>
          <a:stretch>
            <a:fillRect/>
          </a:stretch>
        </p:blipFill>
        <p:spPr>
          <a:xfrm>
            <a:off x="8559736" y="3962219"/>
            <a:ext cx="3080452" cy="1591863"/>
          </a:xfrm>
          <a:prstGeom prst="rect">
            <a:avLst/>
          </a:prstGeom>
        </p:spPr>
      </p:pic>
    </p:spTree>
    <p:extLst>
      <p:ext uri="{BB962C8B-B14F-4D97-AF65-F5344CB8AC3E}">
        <p14:creationId xmlns:p14="http://schemas.microsoft.com/office/powerpoint/2010/main" val="40017363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                       Welcome to the foothill family</a:t>
            </a:r>
            <a:endParaRPr lang="en-US" sz="4000" dirty="0"/>
          </a:p>
        </p:txBody>
      </p:sp>
      <p:pic>
        <p:nvPicPr>
          <p:cNvPr id="2050" name="Picture 2" descr="Image result for foothill high school"/>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966453" y="4098757"/>
            <a:ext cx="1951912" cy="14798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foothill high sch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7515" y="2045368"/>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Image result for foothill high sacramento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0969" y="4178968"/>
            <a:ext cx="3320716" cy="220579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862082" y="4216201"/>
            <a:ext cx="2224840" cy="211227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882592" y="297781"/>
            <a:ext cx="1997242" cy="1497932"/>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812823"/>
            <a:ext cx="2966453" cy="3571935"/>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8503" y="2110631"/>
            <a:ext cx="2783182" cy="2087387"/>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30640" y="4198018"/>
            <a:ext cx="2003801" cy="2186740"/>
          </a:xfrm>
          <a:prstGeom prst="rect">
            <a:avLst/>
          </a:prstGeom>
        </p:spPr>
      </p:pic>
      <p:sp>
        <p:nvSpPr>
          <p:cNvPr id="11" name="AutoShape 12" descr="data:image/jpg;base64,/9j/4AAQSkZJRgABAQEAYABgAAD/2wBDAAoHBwgHBgoICAgLCgoLDhgQDg0NDh0VFhEYIx8lJCIfIiEmKzcvJik0KSEiMEExNDk7Pj4+JS5ESUM8SDc9Pjv/2wBDAQoLCw4NDhwQEBw7KCIoOzs7Ozs7Ozs7Ozs7Ozs7Ozs7Ozs7Ozs7Ozs7Ozs7Ozs7Ozs7Ozs7Ozs7Ozs7Ozs7Ozv/wAARCAFlAj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zwR0oXFS4xSYzTEQFN06+mCaey9BStxcJ6bTTwtAEEq4ib6U6JMIv0p0/+qb6U9V+UUgGFat6Trd/o0zfZZiEb78TDcjj0INVyMVDKpVg1AHfadrul6z+7VlsrvHMEh+R/wDdbt9DV2a1aJyjo0b/AN1hXmK/fdx2IrptH8X3dnEtteL9ttR0Vz8yf7p7UWTA6Iow4K0wj8asw3FpfRCfT5xLGRkxvw6/h3/CkIjPVSp+nFTsPcignktn3xnnuOxrZt7q1uhtKqshH3WHX6VkmDcPkww9jUZVlI4IIpBqjee0t3PMKc9Rtryrx/BjxH5cEZ2hOFUdK7z/AISGOwwl45YEZHHzVyOu3ZupkmhYh35Z+7DoKaTE6qWhx8FrceZ/qJBx3U1vaZ4ZfUIvMl1G0sR6XLEH8MUipMwG6aQg+9Wr20slMf2SaWQFfn3noaJX2QlMzrrRri0nkjMkEqIf9bHJlWHqM1INPtsAiRh+NX767+2QpDIn3GBTjoMYxTIgFZWZdwHVc4z7VVjNzbK0WnWrOqtNIATgsMce9aMnhe0Vv3esQ4PQtj+hqzatBc6rbqlqkMZJDICTu+ua220eyfrAKdiXUZzn/CJllzDqUEn4EU0eEr7GRPbH23H/AAroToFi38BH400+Hbcfcd0+lFkHtJHPf8IrqoPEcZ9/MApknh/U4zg2pb/cYGugk8PscCO8mUk9d5/xqUaPdKuE1CYf8CNFh+0Zyz6NqUYy1lKB9M1b0SzuotVjka2lVVSTkxkD7hrqbPw9qVwGMetRIygkiZucDv0qrJZazDIy/bUfacHCgiiw/aM47SYpBdf6ts7h8uOa9KOsWRDM7SRkhvlaIk8ken0rJsjqcd9CJvK8suAdq4J5+tdc0MbfejU/gKzkjeM+dGWdUsZDJi5Vc7sbwV6sD/SpBfWc7SeXdQvyx4bHVh6+wq69nbuPmgjx67aq29ho817NDJhHBAIUdDispShBXkzRRb2FWeGSYKk0bHPIVwcZkz6+lSAHK5HVk/8AQyac3hnTtxZFAz1YAc1mR+H7X+2rtSz4SOPBBxjOa05Fy8yITd7GgAwVTg/dXt/sN/jRIcbvYH/0FRUbaErEYvLlRjp5hpP7JuQu1NTmH4CpsMnGPM/4H/7Of8KjB/df8A/9kqNdN1CL7uob/wDrogb/AD1NILLVkyDPbyj0ZMfyx6UWGWScsf8AeP8A6E/+FNH3l/Afqn+NVwmrhjuggkGc4UlfX/E0nmagsmX0/wCX/Ykye3+FFhFgfMuPYfyxQxyp9wf5Gq32qaNxu0+4CjHOQfT/AApDqEabVaC5HTJMXHT60tQLTjO73z+oalPLg+p5/HNVP7Ts1K5mI6dY2H17Uov7MYH2uEtgYAbuCKALAOAD9D+v/wBejO0j2P6HFMEsXyjzo+enzjuB/hTyjbeQeU6/n/hQMB0A99h/WgcBT/dJBoIJJ4POCOPegEE4/vL098UCF2/eT0OR+ZpCS2HHUdf1pN3Ct3BwacCFf/ZNAAecMPxoIDgN0PFNU7CFPTFKwK8jpQAZYDHvS+Z8vSk8zj8Kc23Ge9MYgJYemetOBA6d+aaD6UvCj3xQIU9cdzQPlAPpSDj60vBOP8/55oAXGF2/h/Kl7f596T1oZlUAuyqAQPmOB/nigB+evr/+v/61B5JHr0/X/wCtTVYMuVYMO5Ug+lLkrgkdB/h/hQA4Ng7sdOf1B/qaQgDg9Bwf1H+FCj5tp+n8x/UUhG4Y/vcH8R/iKAM6/tw21jDC0gIEYOckjjtWJJayxGT7VmOIkqkRU7XYdj+prrOGbPTJ5/4EP8axdegZbZrlVZ8gYG5sq2cFqhoDhbxpY5DGW8oAlQB6defWnQrulE28h+Tkru+bv19q6JvDx1PSI5pFWKRBhMHJIPIJJ7e1clFJLHM8JZY9uRk559qhppESRNdKJbpJYmEQiTcSASMk8fT8afHer5hFwrGRvlfJHTP86mgjjZ5UE4kQdTg/MMfy+tQk+bO+1dwIyT3rO/Qg1lbTAoB25A7jmiqi2e5Q2JORn7o/xoqeZD0KT2kyH54XH/ATUe0V2AuIXHyyoxx0Dg1yzJmVjjGWJx6V6adxtEGwEgkc44pwQCpdv50hBxnvTEUrhDj7xxkcfjU5WiVdwX/eFSY56UARsuOKjkTKGrBXpSMv5UAUoY9u8E/eOaftx2qRl2uPQ1Pa2U147LErEDGTjIGaLDF0+8Fq5EhPlHr6p7ivQW8M+JbpYZ4YN6vEpJMoU59Tk88Y5rg9Q0aSzVt8yN+7ZsqD2r3DwjcPN4P0p5Dl/sqqTn04/pStfQdrHkPi+11nRrqCC9l8gvH5iiKT73OOcVuaDp+r3+iWtzHLA0Uy5UyOd3BI549q7rxRPaW1vHcXFpZzsTtVriMNjvjpTIxEI41gSJIwgKrEAEGeTjHFVypuwulzy7xpp13pktpLfRxMsiMqNG+ckdc/nXOxXKzzLDsICgkegrs/inu87TQfubHx9ciuHsIy12XA4VeT6ZoasZPuaIGKX/Cl2n1H50bTnqPzqSRhUHqM0oFKy7RkkAfWgUCLmkj/AImkH+9/SusXoK5PSf8AkKQfU/yrqwc00RLc19Fs7GdLq4vlYpbqGGGIxnrwOtN1m0trS9VbUERvGsnJJ6/WotM1abS2kaGON/MAB354x9Kbf6hJqVx58iKjbQuF6cUWRbm3HlKv8S/X+lOxSY5T6/0pTxTMjW0vQotRtxNJdGLdIYwoA64681lzQ+TNJDu3eW5XOMZwetamnaza2dokM9o8rRymRWBHyn2zWXcTCa4klAwHcsB6ZOaVjWU7xSIcZuIPXzV/nW+XChizYHfPFcpearaadLHLcyAKjhto5JwfSsm78WG/mP2lxbwA/JCDz9WPr7VEtzajsdpJq8Eb+Wp3k9Md6o6W7XWt3DxqxBfPA+lcfqPiFBbpFpVyysc72CYY1ueDrqbUL4ebcPawGI+dJu2tKe4z2GcdOa5MRRdVKJ2U5ct2dNfatJ9rWCylDbQd525APpmnwhv7avCxBYxQ5P8AwE1fuYrRmtolVgscQX5VwKowNv1bUWxjayJ9cL/9eupRcIKJz3Tk2XMZ60cZo7c0CpGLx1pP1ooHSgYClApKBxzSAOx5o2grzQMk8A81Sl1eGHXI9IKO07x+ZuGNoH+RVWuFy20MbDDIp+oqJ7K1f70EZ/4DVg0d6QXKDaLpzdbWMfQVGdCsCciJgfUOa0e5pcUAZbaJH/DdXK46fvTxSNpNzxs1ObjoCAa1ehoP50WAyG0/UQflvYiPQwgZ/Gmm31UY+S1dR2BYE/jWx6D3ox6UWC5it/aOcNYJtx1WbJ/WnGW6U/Np9wF9cg1sAU7tRYDCe9jVsNbXIB6kxcD9aQ39pnb5jDPdkYfzFbp9KTavQgflSsBji8tnbZHcREnPAapAULYDozegYGtFrW3bO6GM/VRULaVYsc/ZYwfYYosBAQQDkHNJ90elSDRbMEsivGx7rIRTRo4Qny7y5Q+77v50rDE7USWy3cDxuu5SQcfn/jSf2Xdpny9Qc/8AXSMNWro2lztBJ9puFcggAqmKqK1E3ZHPvoUPZSv04qhqdrdWNrJPDeTqUUkfOT/Ou9OkNk4kGPcVzvjGxe10G5dmUgowGOvStZRSRMbtpHK+CtU1XUZZvt1206hCRuAzmutbufqR/MVx3gtharK7o5BAG5VyBz3x7V0y6pZ71Uz7SGAyylQe3esWi5WTLeOSB7gfzFMlijmBEkavHw5U8j0NQi/tR0uEYjHQ9wf8KzdT1GPz4RBJNuUsBsC7SD657e1S2BrXEHnWz24bZvUoCP4T2P8AKvO/Emj/ANnxrPFMko6TfOOJO+3ua3H1aKK1f55Uc/fkdCQwHQDtya5y61CWRWjwnl7SqR7Q209yCe/vUNolvQzIZHSIMsjAsT/F1xV1J45djx5DN8smeg+mKp3I2x2iLtDKnY88njNJagmfy3IUA8knjNTKKM2bH2PUTykMBXsfMxkUUvmTDjzrY47lhRWV/IR0smmhlJksj06mL/61cwYypIKkfhXvRhlP/Lxn6rTfsrf34v8Av0P8K9VQsHMjwbZ3FNdTjj+Ve+izJ/iiP/bMf4UjWbf3o/8Av2P8KLMLo+f3jOF4/iHapBGfQ/lXvf2VuzRf9+x/hSrC46tEf+2Yo5WF0eAS27sp2+bvHTauRTrSxv5ostazsQcZETc/pXv3k4P+sA/3UApCpXgXE3/fVHIx80TwdtIvnHFjc5HT9y3+Fa2g2OpwpMy6ZM4OAdwKH9RzXsH7wf8ALzP/AN900ySD/l5n/wC+qfKxXR4zr0epGBmk024RQjru25wOPavTvAkrS+EbXKlSpZQCewxitSeeYQv++nYBT1I9PpWL4Klkk0qfcxJ8843fQVSpuzkTz68oa6bZdXZr/YV8pPswl4Q8neM+vSqugoA160G77G0+YM9MY+bHtnNdHcKk0ZS5SCUKcgMhYD86pwsHX5cBQcYCkAfSo5dbmnMrWOJ+Jen3V5Hpz21tLMIzJvMaltucYziuCtbDUo52VbO4XIySYG7fhXvSMqk7wT9KXz4/4YZW/wCBGqcWyNDwl4r2M4kBQ+jR4phNz/eX/vmvdmZGYFrVP+BHNQy21nccT29uw9GjBqeRi0PDszscMUxnnAq0owAMV7E+kaJIu2Sxs8e0AH8qrnwt4ZdSptLdc9wGB/nS5GJpHmOkj/iZw/j/ACrq1Wuhg8HeGYJ1nR2DL0HmnFX00DRW4VyfpIaFFkSjd7nImlFdl/wjWkn+Jx9JDSf8IvpZ+7NN/wB9j/CizFyPuceeGT6/0oauvPhKwbBWebI/2l/wqJ/CEBztunHsSDRZhyM5Q1z/AIm1v7CgtYmKuwzIwPIHYD3Neg3nhuCys5bmW8cRwoXb5B0Az614Hqd9JfXkkzsSZG3Gky4U9dRtxePNKXJPtUQkZjkkmosEmlUYIByPrUnSmXoIwxB3BT710/hy/Ol6paTylJoGbaRnO0k9cdiP1rmbRNrrv3eWepHUVpwaJfXlnO8Mcu6GPzsswAZPUevSpauXex7O+oi/vXgTaWhADlOi+319qp2hzqGp98XAH/jgq94X0yBtBtLjT3iWOeFXIUdTjnPvnNWotJvkluGlt7Zg8mUMfBK4H3vU1bT5TJNXZU4PJFJ/OrkljPGCTZOSBn5WqtG0EnCbiR1AYHFRysfMkNHWgdakPlL13D6kVG89vEVDEgN3J6UrDuLSe4pRJEw+UA+nNO3LjhQKLAOhwC2fTisObT5JvGVtfJEuxIHR5NwyT2FbRAYH+lYNl5jeL7tfMYxRWi4UnjczH/Ctl8JDvc3WRhyVI7dKQ+3WnB2QfKxGOmDSmQkHeA3uRzWVkWR/xUCnfLnG0j6UYU/xEUrBcb0NJmn7Aejj8aPKPYj8KOVhdHNa9qF3F4k0extrlokuGJlVcfMM966LP/6q5+50y+ufHtrdmzk+yQW5HnbfkLYPGfXmui8th/CTRZhcQH0peaAp7qaCDjoaVmMD70xtzI4QgOVO0kdD2NObI9fyqC4eSO2laLIk2kIcdD2NA1uc5oOp3US3dhqd873zOyxl1xsbHr9cVq6Bd/aLeSOS8aeeNyHVz80fYjPfnNec3FnqltqsiWyXE5hYkTCNv3jdc/nXW+CtKurG6ka4WUu0G6QshC7y3QHvVWOicIKOh2BrE1fXpNN1iwsIoElN22GLMRt5xkVubScYBP4Vz2paBf3vi6x1HbEtraKCd0gD56/d61Nmc2h0B71oaVdQCVrPcfPIMgXacbenXpWf3960tMtCJBeNJkFCqpt6c9c/hVQ3JlsX5poraFpp5EjjXqzHAFc9r98rzWRtpkkjIkLbGBVsDoa3b2GS5tmjjKbiR/rM7T9cVxes2r6bvRmjLLbzTHy/ugt2H5Vji5NU9DSgvfRR8ERg6ZK3TzJeMV0N9HG1xbp5aEiQNnHPQ1j+C4ymhw4wCXJ/lWzcENqUY7qGP6Af1reOkCJ6zK80cMmoQ2rW0EiSKS4dM/lVG+0jSpL0hbQDyUcFV4DN8uOn1rRh+fXl/wBiKo4oY7m+nkZfmBIDA4P3j/hXPSbkpX7lzVrHE+JPCU1uv22KN/sqbSyhuVz1+grlxGxic/OxHGHPBFes3sdxFp1wss7tDtPyiIFmB7Z9a8zvrGe2vHljSVIpDu5XBUe47Upx5dTN6layt1t5I55cZY9SM7KnaO1uZvJEwYgHhhtJxjjJ4Oai1BW+yq6ksufmA7r7989KIoQ1rZwja2+6XkdwDWEn1ZVOnzsk/wCEe1xvmXT41U8geYvA/Oiu3EZIB/pRXF9bfY6fqyPRfNNHmmkEWfypPKavpzzbEgl96DL700Qk0vlY7Ug1DzOOtJ5lKI8UeWKAYgeguPSnCIUGP5hTFYjz0z1oOB7mpNq844NJswDikMjZQylT/ECDVLSdPh0wSwW5coWDfMcnOK0PLPbvTFXbLJ9R/Ki7tYEtbiyEr82Wx6b6zYQQzfKRyRyxPf3rU3SEfdUD3NUWDB3zj7xpIsmtADI2fSrJQDqKq2pHnY9qugnp1pol7kflI3pTTbx/xLj8KsbQR0pAOMdaBFf7JC3YGkOnwHqoqwYs9OKb5T9qQysdNt/7opU06JTxVko4HrSBZKYtSFrIHjNM+xf7R/OrW1xS7WoAq/ZG/vt+dMnQW8TyyTbERcszHgCru1q5f4hxzN4WlwxEQlXz8Zzs5/8AZttDYanC/EHxnBqFounaZdmSMt++ZcgOMdPpXmzNWlc6XPA7eYCFABB9eM1muMGsW7s3UXFCA571YiSOVCGPI/lVcYp6tg8cVI0y7FKYSI3blfusK6rwvcR3tjcWRYLcQqdmf4o24YE+3X8q4syZ613Pw40GS8up9WlYpbIhiQdpGPXPsMD8aXNy6jtzaHpGgWtrp9j9lWRsCRipB+UA44/nW7Gm3O2SQqPR6wksdpBLgIPc/wAqtee8W0W7N8vXHQ0o1+45UL7G0JmUg7m/FqxdCtbrTtTuZLtozE4/dlGz1Oce1Xob0sP30OD6gVN5lscciumFRNNLqcs6Tum+heFxbkZLoT/tAU03Ft/djP0ANUmS2ccsAKiNpB/C/wCRpciDmZofa7MdQi/8BFH2uyb+JPyFZbWiE480/nVaXTlfJEv5GnyoOaXc3DJYMOWQfjUD/wBnLk5TPqp5rn5NNPab9aiOmzD/AJaj86LILs2ZX04thVdj/vmqsb2YkYSB8E8DeeKrw2Dov+sXP1p39lsxJabk+lFkK7NOH+y87tuf95s1a8/TmGBBGf8AgNYyaZtx+861OlkV/j4pcsew033NHzLADi3jH4VX1a6VNIunjj27Ymxjr0wMChLdVwSaTUHEOmXL5wEhcg/8BNFktR6s8y8Garql5q0ltNfTSWlud4iY8EnP416D50DdY2Un0Ncf8OYB/Yuq3jKP3lyio2OeBz/OumJHY/lWdSb0LpwSLR8k/dmcfUUhA/hmqBSMUpPTjrWfOaco522rkzfiayNb1NbOxZn1cWRlwkcvl7tp6nAHfFTaoW+xSHdtwPrXF+MGFzp+lqH2qsjggD0A5qXMfKadpqV1PDcXCeLry7gtY98pS2VevTBI6+1b/h+8a9sDcC5ubhCcK1xtB/ICuI0JfM8Dav8ALszIpLD0BH6V1ng5lXRjApJ8mQjJPqM1XMxHQieRVwshUe1cVZs1z8UrxtzFYYCDyewAGfzrshjIrjPCZNx4u126BygOwH33f/WqeZtlW0Oy/nW7YjbZRfSufkkVMlmC+5OK1tUuDYeGLu6U7Wgs3cMDgghetXAiRotx1OK4XxpId+pN/dtVT8yP8a8w0/xf4jbULcrrF2771XLyls5OO/1r0LxjI3k6jlslpYoifU9/1Fc2Ld4xXmbYa/OzS8MR+XpFoNv8JJ/M1oS86oowPlh6/U//AFqxLbxDpekadCktwsk0cIzChy2a5TWvGd3eTs0T+SjLt2RnsOmT+NdcY3jYyd+Y7u3ureLWLlpp40woUbmAzU8MsD3Nw8bptLKoIYYOB2/OvLbXXo0Y71wwwfr610dlqdtfxhUU4IOc1VPDRjFpPcU5tu9jtrqOKSwlWZNyAEkfSuE8Tx3MFgphLm0yqFPMLLu7HnnPPbit/TdVJsZdMuZC8qptjkPVlJxz7iqvjGGMaPChZmYToqEnHfmsq0LWTCDvc8m1C/mncws21oWKKy8fKex9ea6HTIz9p0mIfw5fH0Fcm4zdyDqTKf512ujpv162QdIrYn88CuLFe7FWOmgtzvI7XMSH/ZFFX0nto0VGZQyjB+aivD9mzvsdIXwATTWcg08hSMgj8BTdy55En/fNfZXPBASml83A4zThtxwzflimHH9xz9GFIfQPMOO/5Uvmk9jQGTpscfU03I3f6oH/AIGf8KaYmSKxJ6UMGzSEALxCn4sTUTSOCP3MB/76ouw0JefUU4D3A/GqbS3Y+4luPbbSNLfkdIVPqFFGoi9wP4hj61DM5XLRqHzjoeapedqS/wAWf+Aik87UQwyzHPsMUajuZHi/VtXsdBlmsoJbR1dT9oLIQFzyMc9fpWT8ObzU9ZfVHv72S4KeWV3HIGd2cDt0qn8QH1KaI25lkWKXbui3naefSrXw2sDpVlfTTurNO6gIucjbnr+dS272KS0ud5FZOkoffnHbHWrIRh1U1mm5cgmOA+xpA15Iw3AIvvVK5LdzW27RzgUzev8AfX86omGVl5mx/u0xbYDlpZW/4FigDRLqP41/Ojz4/wDnoKpLFGOoY+5Y1Kvlr/DQIsedHjiQc03zwD979KYHj/uinh4z/APypB1F+0L3z+VH2iP3/KgtH/cH5UnyN/yzH5UIY5Z4yeP5VBfR29/Zz2c8ZeKdCjjHY1NiP+4v5VGY4d3+rWmB5Br+iT6TcfZbv50K/u5CPvqOM1xd9o80ZaSP5lz071714o0Oy1jSZjLGVmt43eGRTypAz+RxXklrE/2RTNyzckVzzTizupNVI2ZxnlsjYZSKRuK7NNEbVWNvBCCD1c9E9ya2dN8E6TpswlvJjdSKeC4wo/D/ABrN1EhOlZnB2GhanqTqILZwjf8ALRxhRXoHh7wteaSqtFrM6NnlI8bPyNdPEbT5VjEbDHAzipWNsmDKjwg/xEcfmKwlOTLUIomha6KhZCJMfxYxmrCysnBVl+lRKWADROrp61bRw64KgH3pIeggkJx+8IPYHvT9xzz1FOwuNrKGB6gjIqKSGRF3W7A/9MpTwfo3b8au9tRWuTiITDb5m3Pc0raVOPuzAj2NUrXUreac2rN5NyOsEvDfUdmHuK1be6kh+VhlPQ9q6IVe5zzpdiodNuljJWTJPTJqD7DqCdGH51um+g29h7Gmi+tx6V0q7OZ2RjfYr0n5gv13VHLYXjbQu3A6/NW79tgPpR9rhP8AdoswVjDNne7do2/nSLZ6gDgD8mrcNxCT/DR9pjX+IfnS1G7GQYNQDDao2juxqeKK+PXZ+BqzJeQtnMqH6moWuLbvJGPyp6i0JFO1gJZUU+7D/GqfiG408aHdx3GpJaI6bGlYFtufYdamD2jnO+I+vSuU+Is1vD4cAj27pJOx7AVLKiX/AA1p9lYeEVSx1WK5iuJ2kE7ZhDHpjn6VZEN0qlAkLIo++swb+may4Hgsvh/ocFzbiZXUMUL7cHGc/rWe17pqDIsHUnkeXNXJVklKxrB6HQxXCRRn7RDHFtOMgkhqH1KyK5Gz/gW5axRrFoQAjX42jn96BinvqtmcFr66A94lf9cVHMu47l+a5067tmWQRsjHGBKwrFmS2u3jjGh2txBauWiLX7Kc+vSp31G0k+UaxcJ7tCB/IVB9otun/CQHngYVh/KjnYXNDTrXS/7Klsm0NIIZ2PmwpdFlJP8AtcfpV6zOh6XE6WkMVv5r7nUSk5bp/IVzb2sMpP8AxOIWC93c037EuBsv7VvpLj+dHPJbIR1h1bTERnM6/KpbC/yzWH4b8R2eq2lzK9tbaZGk5VI4OC4xnLccmsu8tJIbKeXz4HCRFiFmBI4rN8MWU0mjJLHE3zux3BgM8+9HPKz0GdZrFh4e1vy/t11KfL4UJMVH5U29Nu3hqbQ9O1N0SRDGDKS/BPI6ZrLa0vAOYpM+xB/lVW7sdSaJhBuhkx8rlTxWftJ9h3IdE+HYtbuKa8v1kKMrIkK46HIyTXcXzWUalrqOCYPJvlSRQefX6+1cNaz63ZxgyRmVlJBKNgEdsZ5rPvrjVrpClxHKS/I2rxHznpzkVxSwtevU9+dkjrjVpwXurU9BJ8KOR51jZEjjJgzj9KbJZ+EZcf8AEvtCPaEjP5CvMZ3uMxm3hb5k+dWVuGHXHPTpVZtTmWcmQyRAgfJETtJ75z0zWn9mz/5+C+sR/lPUH0TwUEaRrGBQO5LgfzqraW/g25uFTT7d9wbJKM4U/iTXld/qE81wwQSGIH5VLEj8a0fD2rmGaVpj5ZbGATjj2pTwlSnByU22EaylJJo9ph0nSC6ypaIGA4IJ6H8a5/x1FZQ2tlGse1zN97J4QA5/pVXS/FMaR581XK9AehqtrGswatrWnLJsMUALyoeQcnke/FcGHniPar2jbSN5wgo3RztppnhO9vRFFDeMxP8ArFlwCT7EV1Vl4Yt7a+F1bXQTcoUmVw3A9AKux3fh2Elo9NtlPqsQFV7m60ORGA07Ix2kZR+hrSvjlVVopoKdBxZtvo+lzO0rBizksSJ8Ak/jRWAsMG0bdKYLjgeaelFc3ND/AJ+P7jfll2PR9v0o2+4rlbvx5ptsgZ2kYE4G1M5pk/jeGG0e6a1nMaLk4A4r7Lmj3PntTrcY70H64riW8euYvNj0q7kUrlcAHP5VPF4o1W6yI9HmVgRwxIyPXpUuSKs7HX4z/F+dIQMVxd54o1ezwJNNEZbpvc4rIX4g6pM8yLbWwMJI+83OKPaRYrM9Jxj+KmHBPJrzI+OdcYxymKFYmILAAk4//VVS98b+JLa6Me6AqzlUPlHkdu9CnFisz1fKijcvrXlOn+Ntdv4nPmQB0bDKEwf51K/ifWDyLwqfQKv+FPmQWZ6llfWjtwRXj0XjDXBdG3uL0k5OCFALfpVlvEt8+Qmo3CsOwk6UuZBZnU+PowLOKTB3A4P0q34HA/smdpHVAJ8bj9BXBXepX97H5d1eTzJ6O+cVt2GutoWjtNhGVpwGD5wMrx/Kocve0NEvd1PRPtVimczhj7CmPqdkDjcTj2rjIfHkbcSW0ZPokuP51p2viixumCiGZWP0I/nVcxNjafVLbB2n9KZ/acPv+VQf2hbbM5x7FgP61A2taevDTwhvedafMwsi+NRjPr+VOF9G3OG/KsWfxRpFnzcXlsgPTLn/AAqvceMdLjsZLuK5jlRULKFBO7060czFZG5Lrmm252y3kSMOCC4B/KkTxHphxtuoz7hs145aST3im5uW3STMW6dia27a1aZfLSZYGI4dhwKTmPlPTDr1hjcLhCPrUb+KNOhB3Tjge9cCdFvkjJOuQYxxtHP8qjuYJp1htE3PJMwQ7TyR1Y/kDS5x8p6G3iO3W1F0yyLbld3mlCFwap/8Jpo5OEuwx+h/wrjfGOuX8kdro0NvPbByHcEZ+QcAcf54rMsbKeZv3dvK+PRSafOLlPR5PEdpd2s0cc0Y8xGXLNjqMV582mSWskYuJYJYs9IHJ4HrWpF4d1C4IaK9SAEf6t0IK/pVLUrK60qfyprgzkruViMfUCsqjujei3F2RrQ6tZiERparEgH3V4//AF1MkthMvzqFB7scVx0upCEY28jpVeN7y5/0ogEBhjcMjH0rkaR1anerpUNwC9nKGI6hTmpNNvPKuTa3EoABwUc4q/4e/s2awFzp6LEzACWLGCpFTahpNtqCbpY/nA+8ODU2sFxLrTJYs3elELIoy8A+7KPYdjSaZqUGokhF8udThom6570/SY7izuBbLKZIwMjeeQKr+JNP8qVdbsF2yR489F7j1pruHkbX2bgc9emexpo4Yq3UcfjTNP1GPUbaOYnO4YfH86nk5JY8uh2v7+hq7aaEXZm6todjrEAiu4jlTlJEOHQ+oPaqcCaloUGJp31WyQfeK/v4x/7OP1rdXkc80hG4GlsO/cqW9xa6nZ+dazrNEw4dD0P9D7VSawlB/wCPt2H4Cobzw+yXT32lTtYXjcsUGYpf99O/160ttrrw4g1y1+xSE4Fwp3QP9G/hPsauM30JdNMh1JJLTTri5WaTdHGWUluM9s1LaxEwRvI0rMyAt83fFTa9p0t5pMyWa+Y8ijABHzDIPFV4ri52xxnT7tGUAHcoA4/GtFOTMnFItqIVOWhYn13mh7WynHMkqf8AAz/SlEczIG2EH0IpyoW4Yoh96q8iPdKT+HIXU+VdzknoRKGx+BqqfD13BIWh1BlGOBImc/0rZEGWA3L+dSgGP71xgfXNFmwujmZdK1gAf8e02Tzjjj9K5vxXb3kWmhbmzEQaUKjA5BPoOa9N322fmcOCew5/SszVU8OXd9Z2WpHdMzF7dCxGWH86XKwvE5IM8VvFFcW12gAAXPTgY4BFCT2uQBI4OejJ0/XNd07xqSS7j8Ac1C9pYzoVkjiYN1BiHNRKmm9UNWOPEUEh3faYT7Nlc0q2wOfLMeB/tgiuml0DR5GBNuikf3Ny/wAqrSeEtNcER3U0RJ653Y/A1HsUBgtZsEDyQk4PB2k5NVjaW4PzLtb3JFdCPCTRSbrfVWVPeI5/Q1aXQMJ+91W4Y+ojGP1pex8wORNhFwdzc8/K2cUyTSY5MfPIAfUc12KaVYxqwlSeVVPLlFX8Rjk1Uu5dAtCFa1uHLdAAw/HtS9lJdRHG6jpqwWUrwb2IT7oXk0yw0u5+xQDzNhK52EkEZ9q3tY8cQaHYZ02zhtroMFUy/OQvfjrXLXHirWdcnmGj6fNcSNl5JhEWI4JY7RkAcZ5z0q+SajZMDVNpqCr8t0xx/wBNKljTVwCRct6feyKzfBt7dX9hctc3CyukoC+a2GwR29q6NLe6yVWINzkhGzWUueLsFkUFn1oZLz4x0ycg0yPUdXikPzBmHTK/yrQJkjB3xuPw4pon7B+Tzio9pJBZFFtb1JTkxwNjg5jBzVWbUJbkETadZS55OY8Z/AVtAK7A5XPXFEkWDyF/AVSqsdjCWCwuFDT+Hx8vVopGX9KP7O8MyDbJZ6jA2OSku7H4EVuKFDcMV45ppVW4YEk9yOtV7dglYwX0Lwyi+ZDqOoMO48scfjUVna2UvnRpfyxQ/dSZo9ztz6CuieODdhlXI9KYLa2xtWJBz1Ipe1TKuZkejFR+616F065dHBHsakbRdWEqSWWq2U+CCFaTGfzFX/ssZG4KOPU037Iq5eNgSff+tJum1qkWqk11NVE1sIoJs8gc/vVoqgIuBwPyork+rUP5TT29QyL5vtVzFbIBsjcbmzjnt+VR6lHPHbpDHcSs08oUL5nDH1I71r23g3xEXVjHbRNuLEvJkZP0q9F4B1i5njkur62jMTFlCIzZJGPavU5JLY4w8NeImsbX7JecQxZCvGmWBzyCM9K2V8V6TOrlL+42xnDYtvun0qK28BSRBjNflZGOcrEAP1pw8KeHbO4kkudSRZnUCUPcogb321oufsJ+os/iDSo7eRpo7u6RRllkQAcegJrkdVn0txFc6Xp72iXKsWBb7xPt2/Outlm8DW8ZE15ayKMIU3M+72x3pD4n8I2i4t7cyhSFwlt93t/FSafUWhxd6ktvpLRqGZtgRdq55PFV4dC1vUbpAbK6wiZBkiIUkcDHT0rurj4gabaSxQ2+nSyLKcZ3Km3AznFZ8HxKu7qQJHp0ESyAtEzOzZAOOlKKUVuO5Qs/h5NdpNLNFeaddDLINylXOM+vHNWNL+GupywbtU1NoH3cJCd/HuaR/GviG8bZDdWlk6HtCCW59DVG81XxLMBu1q6DYw4iIVW/Dt+Fa6MLs3IPhZHHeCa61NpYw2VzFtYegyTWgvg/w5A/lXWoI0o5CtMitj6V5jqMl4Y1huLyeXcePOmYj9TWQZ2tLmNo2IkTkEc0Owans3keB7RwvmwyyJ1UFnP4jpS+IfC8GsWsVvptzFYW+4PKDb8Sj+HBB4715bZ6vNGW3Q+ZvO5jtxmtDUJ40s0Miu29CFAPGcd6z5nfVDs7HTf8KztNq/aNYOVxyiqP503/AIQDSbd9ya+8XqpdMGvPrK7KukUjkIsyuSecAV06XllKSFuY2zyTnGPSlOfLshamq3gnQRdI914jWUqwIjaZOeemM963p7PwsMq9vp8Xlgk+XlcAdeRXm/iVBJ9keJRuw2CF6gYOc96guL26uLeKxcBi4DO8PzZX/d/Wkql0mkGp2N9aeBr1vO/tRVCrjZDKxH5EU22fwRNFFpq+fMr/AHAySfNj3FYx0jSbu2Jhk3FI+qghunUisDSbYXl0qsJduQmYjyD2qlUTWw7M9H+yaFEp8rR77y4ztz5Thf1PNPTVfD0a7ZLbylA5MkWcfWuYbRtWW6W1t59UEDwkqx3kKwPQ+2KzNSttYsGitbyF5lum2IHRgGPbJoUw5TuW1rwrbDzYNjvjICR9aLLxVZXu+WO3CxRttSQgAt6ke1cPcw31j5TS2EeAhjiMbkjc3A5Hf0FRXTS2mgw+XbtC0zNC0gk+WQjqNvqPWm22tBWOrbxvevA11HawRW7yFIySWZh2JH4VLa+LLy5iDgRgFiNyx4P86z7Xw5rOq6dY/Z7FIbZSG3tMuGHYgdfWtG38LanYtcmWASxM++Mo4ZgCORj61DnNIfKXo9YUpltTvmz0Atoxj2zXO6vqZvmDLJI4iygaTGTzz0qTVJ4tOs5JTE0cijCK4wc9utZ2kWgvbLaGy8bHMnqDz/jWftJSjqXTspakNpps1/N83yov3if5fWt+KKJMRhTEFGFGMip4DDCot5YmRR0cc5+tXVht3+5ODjoCKzude5DpUz6bqAK/6uTg4rtIbhDgjpiuVMOQM4JB61qWkreWFbtSuDRsKyElx94cA1PIFQKMhhIvINZqSYNSPKNuSegoFZmJpjnTNZu9NBIjB3xZ/uNyB+HStxLnZeKJDhZF2n+lcpf3yN4ogZPviIrJ9AeP5mtW7nDIJCQAPehMbR0aqVyD680blXvXNHxjbW0IinUzOowpQ8/jUS+MRKf9H0x2Pq75zTug5GdV5i9FNRyKsikMispGGBGQR6Vz0XiC8lwTpyr7c1di1ct/rLVk9cGldC5WiKbSr7Tn87QZ0EecvYXBPlH/AHD1Q/pTI9esdQkOnagj6de94Lg7N3urjhh9K0lvonAIZh9RUWo2en6xam3voo54z0DDBX3B7VaZLRhahpNxa7milmZQCcNIcgfnyKxbm1FwoaUBwT/CScVpTaJ4m0MNJoWpC+th0s7zDkD0B/8Ar1xtz4r1oX7250uCObnMe1gFPc4zxUuDfwsylHyN5bFWG5ZGUg/dDlcY/GlVL6AgJfzqrDK/Nmq+j6jNeWrG4VEuE+8qghWB6de9aSSyImAUZsc9cVDlKLtchqzsyMX+sx/8vW4jpkA8Vky6hqE/iuxkmRZZ7ZSyoBgd62vMdR5hVX55HpWPYu0niy8mCbTFGFAIxg8VUKjEdCnii6A/eacNwbDBWOf5VOviqHgSWc6Me2AaqTN5aFiWLE44Gf8A9VRnyzECWIOcfOoBNP20gsbMfiPTnwPOeNj/AHkIqymq2Uw/d3aH33f41zos1eT5Ckinnn0pZNPj2YaLqOo7U/bPqgsdSsysPllyPUHNKr8ZDHrxXmOr69puksUgunmmAx5cLdD7t0FLpFj478cAx6b51npz8GaRyiEZwfm6t9B71rCTl0A7bW/F2k+Hhi8ulabqIIvmf8u341yieKfF/jeU2fhfTHt4+kk4OSv1kOAvXtzXaeGvgroekyi51eZtXuAchXXZEP8AgOTu/E49q9Fhght4ligiSKNAAqIoUADoABWtkFzyrw/8DbeO5F54m1Fr+QkM0MJKqW77nPLD8q9CuNMsdJ8M3lpp9pFawJbSbY4kCj7prXqnqys+j3qIpZmt5AFAySdppiPBPhtokOq6TevJM8TJOoG0A5+WuofwlcqWaC8QkfdBUr+Zrz/wp4vk8LWdzaNpkk5llDk+ZsK4GMY2mt4fFhs5/sF+vH+kf/Y1DTuVdWOibSdfgCrHMr+pWTgfnVWWHWUJeezdwDgs0Yb8qyF+Lcg66E+f+vj/AOxpw+Lkg/5gLf8Af/8A+xpcoaGgbzy/lmslDdeVZTSi/tScCF1B6lZM/wA6zm+Le8FX8OlgeoM/X/x2q0nxJsZiPM8Jo23p++x/Jan2afQNDdW4jMZXzXx1ClAf1zTkMJkBE0TbuzAqB+NctJ4605yxXw1NGzd1uzx9BtqrL4xgbHl6ROgA/inyT/47SdGPYDtxaliWQow77GBH880x7aQD94jKO3rXBjxdKCcacwHs5/wqaPxvcxfcspR9JiP6VLoILnZtCX27W+bHTOaagw5UsQfUisLQ/F13q9/9jW1fcqMwHD4A68YzW895JHgz2ak44BQqTUOg0Fx3kt/z1/nRTPtUH/Ps4/4G1FL2LDQw5/iN4ok3ot6kSt02QqCPocVl3Hi7xDdgxTazeOg/hEu3+VK2kT7hkjpwR1qL+x7lcFiFz8wOeWrp9qu5nZCC4vtRgeOa5mmdWDKZZSQB0PJNRypbWsYLxtcu2RuLbUyPbqf0q2lnIjsFkDKy4GVwR9fbimfYmdgjshOeRSdQdjPa8Dyqfs8e3OQuWwP1q0LjBUFnRd3OBkVPJptijj94VyPvEcg+mKZ9gQpxcKM8Zpe0TAgvLpzclWA3KhVfx6fpVhpo0WDM3MZ27UGMLjk565quli148s3mAYbaPfA61N/ZzxxPiRRxyv096d43sAl1JDJdrHHJsjPR2J+UnqfWrdzqcdtawJY3v7wttfcSdo9fSs2C0NxlpXRI24Vm5PHpTn063jvEj5ZVRnc56jtV8yWgEscFvdtcyXV/EZEHmKj5HnZ9PpirkOuaeIAWsQrDhhEnP5+lZs8KxWiTbzuPO0HpntirNleJHclJTGI5GEnynIwy4Io5tLgafm6fO8ShZAZk3oAM5FQ6jG8trBFGMsz7Vz2rPkjFo0toJgDCfPtJAeCO61cuLvOlw3CErIT8vsSMZ/nUOTuNbGRLaXLNJMg8yCEkM6DbkDqRWnZ2ex0kg09XDrkPJNuB+uKsRTxi0jt7eVFUDBDd/WqdpLd20jWEcybU/eIc9R9alyckBa1ie9t/skk0cAETEp5eSOnT2HtTdBjaCSQyxBZpEDIf9g81FcPPqDiOSRPlOQD0FLL9ti8u4MyFo2Cgj0PBFTZKPKFzW1XXtV0iCJrW+khDDYsH3lIxyeelR+F9ZGmtZXcmnpHDFE6NJGctP83JI9Rmsed31bWxH5pMduMAj264/GiGFrHUxAWcxzZMb7jxnr+Oe9XB2VgPZ7bUIby3WW1kt5NwB2+eMj6iiYXEqbHNkiHs7hq8avrv+y7KazXLySH91PjHynlvxH9amsb9LfTBL9mmnwn72SRuM+gJq3PS9hWZ3+veFNB1C3Lzal9nmjUkGCRQCf8Ad6dq51dBv0lsLzQBHqVnBExRbrDBGbhsr6+/0rl7LUvsiTXBEizyEspBBU56KVPat/wl4nvdKtTaGKOaKN+D0YBuev1ou+hrCz0kdL4Z1yXTNNg07VojY+WCBLOp25J4X1/pW/JqMLj/AJDVpGD3Q1AjWHifSXilhBRuMH7yH1B7GuM8VaRdaVALhvnjgYSK4Xrjrn0qfaNDnSa2Owml8M3SfZry4t79wdxDDewPb6VhkxxXUrafAsULtwDySB0rG0OMR2bXczD7TduZHGMbR2H5VqxSjIyeprOcrlU4dWXsmQAFEqZIo2yWUDHpVeJh14qXKkZzgVkbkq4xUiTheBxVYSqAdtVnuFXOWyam5SVzZS56E0XN6Ft2bPIFYgvAcANgVW1W+K6e+1uW+UH60rspQMa2uXe/uL4scyMdnso6Vca6vb1hCrnBrOh+7tUH2q1GJRgrkN2qy2kkbVhZWtkd16qsexJrprDWNF+WOOOIE8cLmuLitJpvmnDsferkcC2yh44yTn8qaMpLzPSEisJwCkSkkfKVGKeNMtGGdnzY6Cua0DWPJYeaMqOxrpFuopTvhfOe3pWiszB3TI5dKiVSVt8Dsc1WNrGP4cH0rUjnkkOG5/GlltgVJxzQ49g5jINuuOMjFc/4k8MrqiC7syI9QiHyOeBIP7pP9a6xotvHaoHTr2FTqir3PNrWOHy5tscsV1Eu2eOTllP07/WlVmIDKOG9eMV1uuaAmqbZYpfs17H/AKqcD/x1vVTXNWllMtv9nvmJuQx3Egckf09KznG+pUcPOs/d6FfzJIhwdwJznFZGhsslxfzyMcSS4Bx6Vt3MRt45SeNqlgM8HisfRI47bRPttxKkUTuzMzsABzipSaTOSUZRdmaqXIVsbg2fX1oeRcNJKqgAZJ3YA965a78TW8kgg0q2lvLlyQp2nB+ijk/pW7pPwo8XeJWS41y5Gm2rjJjfmQDjA8scD8TnjpVxoSlvoTqZ194zsLTMNqsl1KTg7DhM9ue/4Va0nwT448aL58zHSrBxlPOLIGB9F6n6mvW/Dfw88N+F41NnYLNcDrc3ADyHkHjsOg6AV09dUaUYgcP4X+Evhvw6Flmh/tO7HWW6UFRxjhOg/HJ967ZVVFCIoVVGAAMACor6OeawuIrWUQzvGyxyH+BiOD+Brw4w+PR4/HhA+MbnzjH5guN7bcbN3Tr7VfWwdLnvFFeF+Ndd17TfHa6PJ4tuNLtltYt8/wA7Ju2cnaoJ5I/Wu08G66dP8E6rrF74lOvxWrM4nMbptwo+T5wD1x+dPo2HVI9Aorxb4a+Ntfk8WQ2viK6nkt9ZiZ7PzT8oIY42+gOGH5VJ458cat4X+K0Ci/mOmIsTS2ob5CpGG49e/wBaOq8w7+R7JtX+6Pyo2r/dH5V4p8TviJfHxJaab4d1WSG3hVTNLbvxIz4IGR6DH5mvTfGNzc2fgfU7q1nkhuIrQuksZwykDqKTdo8wLWXKb21f7o/Kjav90flXzjH431qDR7K+tfGl9cau0+2TTpIyUVcnBLHg5449671dc15/jPpumzX00VrNZpNNaLJ+73eUSRj/AHhVW1/rtcVz1Hav90flRtX+6PyrK8U60nh7wzf6q5GbeIlAe7nhR+ZFea/CrxhrsniFtI8SXU8x1C2FxZtO2fU8exGT+FJauw3ornr+1f7o/Kjav90flXlOva/4o8W+Prjwr4b1AaXb2AJnuBwzEdSSOcZIAA/Gma9J468M/D3VG1bWd81vdRLaXULYkdCfmyevcdeeD7Ur6XHbWx6ztX+6Pyo2r/dH5V4nN431fxLp/hrw34a1S6fVJEVtQulyrKccgk9QOST04Fe0wxmKCONnaQooUuxyWwOpqrE3PD4sj476tt4/1n/oArvN2fvDNec3d2tl8btWmZSRucce6CuyTWrZiBvZP98YrKUlexaZoGGAnJt4yf8AdFFR/aoDz9og5/26KLhdnnxCiIsqjJ4y55x64p9u0ADJKH8wj5GXgZ989qRlAbBmxjjpx+dEUSAgPKVz03DrXC9Sb2Y51RJFeORsgbgQAMH+tV5f3zM/lo7N1Y8flirTwqfmxvKnB5xj0pTBHMoXZgEfnTQXZjSNJtCRwICerYzuqm9zIqqPlXHUqOTW59jhMa43Kw7KelVJNN+cgEk5OOK1UkSYoZ0jKo0hQEnB96jaSQA/M2MVpy27AFnhZQOuOPy9aqTosmDtAwAMYxmtYyVxlFHaMkldx96f5hMZkbIYDaM1Ze0kaIyJACOASB0qCSLDBMg9z2q1JNgR+Y3lg55zUUbqvQnjP5VM0bA/I23av8XU1EIX5IVm4ycDNVdANcMCsiYIB4x6+lbF2W/sFCByrrz+dZkMRVlIyN3DBuh+lakqvP4cJUZIYcD60tBoyFlc/wDLQjjtSo8ksyIi4fdgH61CUw+cEKa0NMYW7z3bAv5aYTPYngGjqCHXNyLW7aJCSYvlz6n1qobhnOTIR7r601F3yk7S/ORk4p0kU0ahXGN5wPeldXAZG7R5Ks4J67TipoZ41uInIbcrg7i2aT7FKVOSOCARmnjTpAeqnjk54FF0Imu7l21VWuDlbckIMe9OnuftarawxkrJL5kmB1qe5S1VY55t0skgDCPGEXjGSe/0FUWvpHMv71o4gfkWL5RgfSm0gNC8uUe6t4XjZLeI72+TBb0FPsLhRqlxNbIsccqnyw65AxjsPxrNtJpCNxupFJOcE5AHatOC45iQmJtrcFBtIzx0qLJaFXOn8Pa0+k3vl3Dbo5xnO3aBiux1PU7dtKldSkhZcKCAQc+3evNGmZvsjyYeON9oOSeDwRUltNeyRuQhigDkIhJO0dBn9ahOyuzohNNWZYEnmQRPEoVtoJUe/ardtOkoBDfMOoPas2G2u4PvvG6KAoIP3vT8adNkNuT5ZgeR/e/+vUNpvQ1XK3ZM31lAH3qa12qfeyeeg71ipeMRnOCex7UxpmbOT+NSzVQNSXUAAcHrWfNfM2cGs65vo4jtL8nsKrC4aU7c4B/WixpojQa9YEKGOe+DUs1/EyRxYJAOSe2cYrPFqxHGaVFaFsMuVPUGi1gunsbSzwxRApGSfU1ImuGNcC3XPY1Qtrkwq22P7RCfvIeGT/GrsdxpM4AfzIHI/jXI/OmR6jx4huMH92oH0p8esTOMMAM01rG3kH7qZGz0waqy2E0bbk5xSF7rNeN3b51kAJ9DWtp19IuFZvxzXIobiM5Ctx1q7BNKPmO4Ee1BLiehW14zAfNn3zVz7RMRtViPxrhrDV2RwshIFdNbaggAf73HBq1IxcbGxsZYt9xIQT0UdTVO7u47cEysIwRwvVj9BVR9RuLiULApye+MmnSWltptnNqWpTcxqWJPPTmhu+wJWMPXPEphaHTbEEXd10JHMad2P9KiES53HlsY3d6zNGB1W9vNdmTa9w+2HPVYx0HtWyY/Ske/hKapQ13ZVu7Vb20ktmJUSKV3DqM965ltLt59ITS7piyDqV+Uhgf8/nXVXEi20LyucKikk1z0l7Z30C3VsWBJw6Y6NUydloc2ZUFKHtI9Dn7XTde8JX41Dw7fb5B1XYNxHoQcg13Ph746RGYWvifTjaMAAZ7cEgHvuQ8j8M/SslGcFl+ZCByrcH1xzVS9sbW+Xbd2wkB6eoP161Ua7XxHzx7lpur6brFuLjTb6C7jIzuicNj6+nQ/lV2vmceH9T0W7W+0DUJreZfnXD7SR6ZHB9MGur0T4z61pEyW3izTGmjI4niTZIOBzj7rfp1/CumNSMtgPba86/4RXXf+F1DxJ9kX+y/L2ed5q5/1W37uc/e46V1Ph/xloHihCdJ1GOaReWhb5ZAPXaecVuVfW4dLHkHjbwX4q1D4hS65pmiWWo2wjVES8eNo2+XByhYHg03UfDfjzUfBEmhr4f02wM94GeKxaOJPLAzk/MQSWx/3zXsNFJKysO+tzxDU/hJ4wsF066sNXGqz2DqIIS3l+QoOflLNjGR0re1bwLq/iP4gnUtR09F02507yZWMqExSGMjgZzw/evUaKb1EeFXPwl8QW3hnTbe0sop7/wC2STXZEyAKowEGSeeATx61614s0+81PwbqOn2UQkup7YxohYLkn3PFbdFD1VmC0dzws+BPG914RtfDEnhywhSKfzDfG4jLgEk84JOOe3pWpq/g/wAb6b4zs9Y8P2cN59hsYrZJp5UAciPax2lge5r2Cij+v0Cx5L4m0X4j+L/DdppepafawyNeb52hlQKsYAC5G455LHj0FZ158LvGekappeq2GpjWp7F1CI7+V5SL0UFm+71GBXtdFC0d0G6seXa/4L8VaX4xfxZ4PMDTXa/6TaTMBhiOepAI4B6g5puq+G/H+u+BNTtdXa3ub+8uY5IbWN1UQKDyN2cY4HGT9ea9TopW0sF9bnjdx8OPEOkp4b1rw7YRRatZwql9AsyKGYdyc4ORkGvYIHkkgjeWPypGUFoyQdpxyMjrUlFVcVj581SPzfjPrC8HDOeTj+AVuyExRlTFvHUd6wtUcR/GfWGYcbnzzj+AVvJslPDBVHbPSuDEfGUjONzJn/j3A/4DRWpgDoFI9c0Vz2kMwwVYjdGRk4z61Kq5QrsII7Hg03awXAyNvA9RSh3aQu+9yx5J6mtHckRk8lMSQPGQAVJ6N71GJVOwgkHHIPQH60rInAJYjPA9PalzKoO2MY+mcU2A8SdSQCoH8PWmhomRj5uGBPyYIyPXPSmv9o3bmAwMjJ4p+HkChgpJXGRxk+v1qXcEIArkHYvTueKja0SfO+1XYvJPFTBGVuGHBztPT6fjTnjjLlsbMnIVeQB6U+ZjKZtFAVdgJK8AHpTH09HZS6IoUbSAuT9av7IQd5Xp04zikZt6gwqASODjke1O/UDMutMt5cmLCPkAR4PI+tVf7FuGO3djrwBnHtW8ZcZDMucjj0pZZN8e5ZBubp9KpTYMwf7IkTezSFiBhR14qe0sR9ie3lyQpBYZx3zW1JBsRZDtwwwDnqe+KqquJ5lOSCATVKbkrAZa6PbCKQPbymY8x7GG0fX2qIabKUeLYY1cDOFyMit4ROx2qNoxnmlQlVUMyPkcbP4ahTaA5ttMlJKyRuwxw56r+FVX0y4e4DMu1jzt24FdbJKiZyAN3Q56fWmiVQB+/Uk8gEd6pTdxHMjR7woJPLbYeNzcA1LDpdwowJUViOjNW+1+jcO5kCn5VJyB9KgkuYTHuFuQp+735701KbWoaGbFYi5hjVpgBGTGxxw3PFPbR4WjPPHcY6VYimIbiLYpbLMOefXFIVumlJTcVPcdT7Gm5NsV0VRo1vtK79rDGW9PwqSTToIVBUqXUhlwepHrWha6cJ45nuLxYSgwmATuOOme1U/srLGzEn5OWAHSlzdbgI0alGijcRQyHd1JwfXFW/tEMe9mPmKx7ZGKrxWkQQMZMv1YDrz/ADq9Z6fCR97IPTIqZPsGpTN03blVAUZ7D+tEl4p+by23ckkjFaP2Fdu3yVdS2PpTZLUICMsD2K4xS2KV07oypo5ppvMVCpA+n51HObgREbgMela0kkcSqGGTuHC/rTb1YDJNEjeZGBmJznJJ/wAn8qOfWx0rETbRzYtsZY8k9zUiLt6cc1cKqwwBioJEZeg4rVnRFlu0ulUhX6VqG1SdNy4IPpXNqTkHpWlYX8trJgnKHqDSuXKPVEzWrwPlMj3FSoEnPlyKNx6e9aEUtvdoGUgHupqvcWYJJXj0pEpvqUpbFozmFyMds0wXN7BjEh/Or0TOx8uXCv0DHv8AWle2LdVwe4osHNbcqLqt0OrfpU6anKw5UVBLAFzximoqtxu+YUi/dZa+2sx+6Aa0tN1z7KSs/Mf8qxjHKo3bMj2qeHTZ7o73UpEOpNBLSOkHjKTaU0yw8xlGTJIdqgd/wrmdQ8Qax4o1eGz85obcKc7BgOO5+lWp2hFlJjK2EJ/eEcee3ZR7ZqTRbdYWe4kx50pyf9kdgKq5thaHtJ36I37SJLeBIoxhVGABVroKqRyVJJcCGFpGPAH50HstWKmp6fcazFJYWzCPK5eVvur6A/WsXT9Hu9I82G+tzEudwYjKN9D3ruNLsmtbcyXB+Zv3jj39PwqjeSz6nfiIHdDgoUxxiokeVWxUm5R6GC6RsuSAx/vbulRGL5yoyD61tzeHprZs25SdVP3B98fUd/wrOmtJlchx5fsRg+9RyHiOLK4iIUAtvYninTWsd1D5MqRzRsMOsyD/AD+NSKk6ALFt3duxYU0SSqc4wx6A/Nn8+tO1hWOZvvBqRyi80i5ks5ImyrBzgN1GCOQa1NG+Jfi3we6W2uQnVbEYG92y6jHaTv8A8CzWkWSGQvKqEsuTtXaF9/eklIw0DpC4/i5BU/nW0asl5hY73wv8S/DfinbFb3X2W7P/AC7XOEY/Q9D+BzXWAgjI5Br561Pwbp+oSmSM/Y5XOR5S/K2fb/CnWPiLx14AHkxSjUdPUAKkoMiKO2OQy/y6VvGrGQrH0JVXVJXh0m8ljYq6QOysOxCnBriPDHxj8Pa2BDqTf2Rd91nb92fo/Qd+uK7HU5orjw/ezQyJLG9rIVdGBBG09DWgj5x0eXxZrsE1xD4lvUEb4YPeSjJIz2NX10vxgcZ8V3K565vJuKj8BybdMvEyATKD+ldSPKkJ5y69Aa5KlWSk0hnODSfF56eLrjPveTCkGk+MiQP+Epuuen+mTVuPKsXMnJ7mkVpODG+SRnAqPbzDQxjo/jAYJ8WXIB7/AGyaj+xvGZ+74qumHqLyat6G4ZjsLbTjg1Kl0ygxKTj34zTVaY9DmjpfjBQS/iu6Ue95NzTU0zxg5GPFV1z/ANPk1dIkaSneJ3yeoB709RKuRHAc9Czc496ftpBY5w6R4vAJ/wCEuueDjH2uamNpfjALuHiq6b6Xk1dOizNuXare+OAfwpSF2FWfB68dqHVmOxzeieGtQt9XfUtRv1nlZSCzsWZieMkmuhlQQuQBkg4wTjjueO1DNhRyGx0INN3nJVtuD3PWspycndisQlkyf3cn50U7C/3R+dFRYAMWMFtuSM4DUzyo2AMQy3cZxRtVJDhAWx65IFV3nIbJLpjuo5z6CtEK49Y23bRGNpOeRzSmUcnOMHB29RVZdQVCOCVHdutOa8iJ3Dk+w5NHKxk4w23DEKV53HgGpY0wpI2KwPUkCqEl7FuBOcZzwOBUc+pDzNiqMZ4/xoUWib2NF0UAsJEY9do60xEDuqjBJOPbPvWZ9sKncind7Uze8r4BK468YosK5rv5at8rqMcdetJ8gDPnjPTNZS2rnDNnp1p72swKsobZj6D3osrhcuPNGq4Mat7se1It7GMghFBPPFVvsqswLNtI5qwLS3yuC2Mcnrk0aAhsl6pZlw/C5BUDr71FDPLJ57cB2TCnHpVh404UKh7Z9KjKGOcK20Bhx+dVC19B63ImlmYAs20kYAFMFs4VXVmLsxBUgjHvmr7WqqA5yCOmTTJHYgFnYrnA9gOmKm4rDLXSPtKSyPN5ZjGSDnBpv2OJUDMxyD61L9od3ADnnAVdoGee9W7S2MyXMLypFLErN5bnkn0HvSc0ldjSuyitoisQE59zUqLIuFxhM5wo/l2qa2ubX7OvnSyxYwrOsQfafp/WoXbK7VJO37pz/P0pKQNWDLAnaVJGcYGCaQRPK28OYyByMZGe/wCNP8vOe+ffkUkcfnnIaQLxnaePr7U0CQrKTO0TSBEHzBeo+vHFEcQgk8yJ2LduM/jzVlwbZ12KSMZwTnmmzORtJUBhwcf1qtLFaMpzSBZsNbglhzIq1LC5G3ZGORwQKnbzYSF2sBjj/DHel84M27ywshyTzwaW4DoLyUAt5YjODnbwHB6j6/WmM3mNvgWSAqNpPU+/WoWk3O78AdNvXFTSSo0YjznAO4kct7D1/wDrVLSegXKjwmVQN/8AF1K4wakW3YxDjcoOWyKtSW1vcRR752YqcHBxTPsnztAs0oX1zyO9AramVf24hcSoPlJ+YelVMhvmHT0raktt64DNtYc7znPtWFLE0UxXkYPetIs66UrqzBo1J46daavy4B6U7JpVGetM6VoWYX2YweKvRTv2JI9KzApXpz7VPGzjpSG1cvPKh4apobgYVG59D6VQU7vvHml2Nng07kOKNIxK7YYYY9B6/Sqt1pPVkJU06G4mRdkiebF6dx7g9jUshuIIRNE3mQHgMRyp9G9DTuiUmtjN2ahAR5coxVa/1PUGZbS5vFQSLkdgP/11sx3nmOI/JEkjdFUc1yerWV1JfXE+HwzHG8YKj0qopNik5dC/a6hf36RQ3cwe2gGFTaBz71tRXOOc1z9kBb26RDqOprRil96h2ufR4OkqdNLqbsN8QBu6Vo6Y0Op36RzNiG3+d8jIY9hXNpJmP1JOMVtaTp98IykLrD5h3MR1JpXM8bVVOFluzrL64Ekflx/u4z9534zVAXEcUflWoyx6v61VbQb0MGlneU9+c1o29mLdBvH6VNm2fPvYq+Tdlg6M24c8VfjjuLiLbdRo6f7a5x/WnQXIWTAJFTyCSUgButUSzDm0cTuzWbFHHRC3B+hrPm06SPK3CkEDKrjH611gAt0wg3v3NRvdS7MS2ySIeqstOxm4p7HGvanayLJtHUg85/GoHJCbGUtH2IXqa6O70m1vQTCJbSTrgfMn5dRXP6jp15YHMu54iflaPo3tUO6MpRaC2+ceYpVCo6N3+nY06WZZTH5coMmMNhT0FUYFkG5O2M7X4I9xUg85pP3ShnYdVPX3pepNyhqegWGpvvmt/LkPLTR/Kfx7GqFvD4s8MwzQ6DqjTWk0bK8IIPB6/I2RnnqOa6F2YIASBnqo5yfWlw5wPKHzdO5q4VJR0Qjn/A9rLFZz+cnlkzgBZE68f4108lsik9VY9lHApkhxuYszA8H1pyTKy4Pc/Kvb8qUmpO4xRb25xvYAsMAN39MVGluQ5y4XkZXHWlkEzN/qxIQB8tOmG6NSItmR83zZx7c1KAlaF02+YFjBGVbGSaiEQlLRum5W5JPeoswpGpZ97lflXJ4qWINFbGVQNuSOzZx1HtQ+VbjWuxIYFhTy4l+VTnhx3pQQT95gRxhuRmqwlzMrqJNoIOzH6VLLO0mS6mPccZ6U7INAne5kkZlZVGOQnAphMolKrtYkfXmmK+3O05BPU0qrLGhdJVZg3rkClfUVyXa28o3yMRznmmvEJG/fcnuF4z6UxiUToVc5yc/ypoEgUhkJJx948rQxjSuDjbJx70U7zW/un/viiouhGO8k7kdVJ74xTELq+xnIJPfua0diB9zZIPvTTDG5DNk46ZFa85FhthaxTTKbrzDCyknZ1GP5VDJar5rCKTemflcjqPer8ll5eGkR4m7HBG4evvT0hHCKFO0biW7ikpp7FWM77ChUq0hdgeMdqeLEq6hlVgRweuasuveIbG6FvWlEbBixfIXgY4pNiI109ePMUAkYBIxQLXyj8wJXByB3q0G8shWYEjrk1Cy+Yx+bAJ4Ge1Deg9Cv5mMggEbcgntQv+rA80qf7pHH4elT7SqBoguV5G7/AOvTFgl53bRg9uppJsLCSIN3JzjnjrSLEcb8YOPmAqwYtqbpP4vuj0pSAwIC8AdM4oAqrC23apA6dKJoJHdGYYKcEE5q1GPLCqiHcOoJ6VKACCWQqWxgj9aEwRXyWUNxxnHNM8qToXCqKt+SGJYLtxyKTycqN3O48Af55pajaKzorYddo7jNRNCFlG5CCOcHoauyxFMiNVYKeM8ZqNUl3sGkRQBuwRR6isN8oJ87HqfTqO+acIlxgE4znp1FP81JJFQYyxwewWrk9sIm3RzrIuMgdxVKLa0KUW1coBA2AhAwPm4zj2pRJIgOxduQV4HbvUytGA21FXHLcdaZOXnQGPaMe2KVxAkeEHONw5yMZ9cGlgC7jtIAPIDD+tCJLIAucBD9R/8Aqp6sFiXLAjJ+XHJ96dwHupG3MZ2luWPGKiPlKSYx3yfmyPxpZWbjc2EXBABPNSo5lBa63OzcZB4x2zjvSd2DIGkhk6FVUDkEcH0zSzRQwfcb95nawI+mMfrTpbcrgDaNx55xxUiLEpw6gooIXmkLURI0ZWVW25Hp0qN4lgZpFkdgw5GDmrRKxP8ALHgYzuPOaY1x5hYRhWB7jgCmMZBLJGSVwEx/qgMf59ax9bgKyi5CgLIP4TnmtpFGwt5jJzyD3HtStHbThoZowY9vJY4z+NVEuMrO5x+8AdRQXzjHBqzq2ktZEywt5kPYg8ge9ZqTYPJq7HfCSZbWTnGeanWQEdeaoiRSc04PnkUmaXRoJIpPWns2OQazDIVHFOFy4GDyKB2L/nTDoxoS6uIySr43DBHZh7iqS3ZHahrrINAWLEc8tu3nRMY36hlPI+lUr28uLmUtLMzljk5pWvCqYzjiqhmaZizY46U0aUafNUSJFfHSp4pyCKqZp8XzOoyBk4ye1I9pXTNaC7a2kRlOTnJGK6az12JHWRI2x6elcwFEMmCu/bjkdDV2LUFhclYAB6UHjYyftKj8j0W08Q28oUrbshYckCpL25ilKlFIyOcmuKi8RuFGy3AxVmPW5rhhuTZnvQ2cHIdA3GCDg1fsbiMEeZzXNrdkjJbIqZbwLxn9aSdhNXOxWR5DthSMKe+KklR1hKSeW38xXJw64IP48U86/G3UFj9avmRPKya5W4gkYFS49qdDctd4jmhZUxtZCPlPv7VFHqwkPELYz3NaNnLBc7y8bKVUkc8GpQM5DVrJtKlCpvZMnbgZ49D9O1UYpJHPKMoxjcODXX6vbvcxHySokT5vm6fQ1xRd3cNbyxqCpbOOnr+FLqYTjZlwtEdnlr8yjGfWmtOMDIUSfd3LVfzVWEvneI+PlpIZIpRtEZGRkcfy9aCLlgFSR8xyDzkdafGoLEtHkg8OvT8Ki8zZCdiBtuMDPOajNxIU81kk2kYV25zUNBcvK0YJcMGPQ5649veo3MTMAWIb/azz+FQvIxC7VVSB8+Dn8qaqklpG4GM5PWkmO454wZNzICBzxxSGfZINkJX1zmmncePmznrSb7llx96PdzkfrTEWjgMxbJ4zgVHKxAAK8qM/KcmoWaYY3KDxgkHpSEmMksCAemOaLgToZCqssYbHYtjimGRozv8ALVSTjbTVmPlttJBI7jNHzFVYsWBGTnrQwER3OflKgc9KkE07KTu3ZHUrT4VcYkOzA5O7qKfJ5ayZIYsx4Knr9DTV7DsQ7LntE5HbiihtQUMR53Q92op6iIDFsU5UngYFDREA8/jUx+XrgkjjvTrdDLGobjv0qVYZTb7Q0KKCWKngMe3tmpvJZ8ZxgdMdSacwUMSp37DgqRgn8ahd3R1PzKeNuBx70WS0EyUqvCmRiMfj9KgkFxn92SSozkdvf60+BZ4ZGZh5jEjG4/ng1ZaSUyMzDOfuqvYn1oaFYqAqwHmb5CQPmY8n61JJaoX3MShHBBPf2xSOJSw+UKQQu7qM09pZJZGXLS7MKcYHtziizAQ2aW4zLIwydy57/wCNSRPtOduWIHfpSTWz25EciyHIGAe3/wBamhvMnPlwmM4ySBx+tFmikNnaZTuICgcZX/Cmw3Ei7nbaufvcZPHpUuTypPHcZoa3iVzlVAkHOTnntRqxNMriedmOwFwc/KKWO4lKOZFBT7v3vmH0FWFtDNKxjjHC7n2nJA9c05VMSqI2Kt1yAOaLMVmV2u2Xcu0t3wRyPXNPiuR5yO6FRjjkjP0p8iMFDMmWPB3dx6UnDwgrvckY2twB/wDWpC1Qn3gZEV1QHAJ5yakijSUlPM8tiCRuJG4VEkZDsoQBlX7rNjFSTvOoWFfLeNTlWQ4BHtmml3GriT27C2eZHU+UOSOCtQTz3dxCzQThrh2BJOPmxxg/hVhJXcmJoCyEENz1z61nz6bPbFpLRsKOTGW3cn0NbU5JKx00pRtZmpbpJ5AEqbZMcjPWkeVOG8rBzjHTis+1vZ5F/eqSRVwyJIQ0qgrn5hnHbtTnFWuiKseXUe5gVAcuCTknaMKPr9aiSFXGUuQ785jZSMe/piqkkgYjg4z8oB9+OKuLPG86Rqu0uQivk4BI5/WstzBDiZGjDQ3Xykcq44BHX8MUy3R953uAMdc4PPT61P5DRzm3njAjX7zZ/kaa8NsQwaNXXPAzgYq7Nlgx2EhSj7e5x27UROWZRJnB6fL2/D+dRxLFDxDGEX061L5zlhtbAHStFTQ7BJOhz94MBtUEZB9yevtTIYUYqzLlmJJKDn8auLNnkryfamvIqnfvCt29qPYk2Kc0UuxtyAKCCFPFXNPTz7mKCRjGrg8Ko5PXGary3kasGkmRgOgbmqr6/DbzQyRn5onzhV4Yf571Kp2ZcIq+punTo7uJ5LOVbh42IeGTAKgD9a5K/wDD7DdPZoWUctEByv0q+NetZr6Ke2hksw7DzPnGF5ySD7981rX0stxJJJHMsgJyCpyDx19qGrao2naGsWcNHtxjymOOuKmX7PtO4OnpxW3d6RBfEzDdDKPvMnB/LvWfPo2p2/8AqpUuUxnPQge4Pep3NI1kyqv2UdWz9RUq/Zf+eij8arN9ojbEsW0+60CUZ5jU/Q0WNFMnlitiCVlTP1qhK/z7V5x3q1y4+S2J9+tRyaZe48z7PKFbuFoNFNdyhLJgHctIgwoFTX2l31oiTTptQttwTz0yKgBxTex2YSzbkSA1LblVlDMMhece9QA5q7Z2FxewuYQOGC5Pepsd86ihFtj4ruQ5bdnJzg1diu1bAZBms6W2uLOQxzxMhFOSTNB5UrTdzbjuHCYRFA+lIJph0NZaTMD8jEVZS6kU5b9KDJw7F77ROG5YkelXIJ3c4KNzWdHq7Iwyit+FXV8S+XjbaqSO+KRDjLsa9vpjykMQQDzzWlHp0YPUVzDeKr1hiOJV49Kqya3qcp5lI+lBPs5Pc7ryooj/AKwD8aniuoLaF3MqkkZx0Kgeorzr7RNKf3krN681sR+U+kSM4ZtpxGdxyGPHWnsS6djoJtQjXTr68diFWLcdvPG04/pXktvqc0KgiYjjBBORXXXmq2A8O3tsd0Q2lEfzDlgeMEd689VowBlwBXRRSszmq9i3c31xM00kty8m4ZXnGPwp41a7toFaOZx0yuaomWMD5SWzSyDfGfXFb2VrHOaqa1eYEjTkhv4iM5q9Z6ncm5gi80lS4A46A+lcxaTNG5T+Fuorc0KL7Xq1pbpwWlGM0nGNtgOygiUqGYqG2g4PUc/56UzeBJtLFj/s9vzpu5UndJWlUrn7i5GR2qybffg+YnquR2rz2rlWexEgATzA4/u8HpSq23JHBPU5qa20y4u4WMc0bJ2weW7dDVmSxv8ATrZpGgV0IKtIACFzxn/PNPl00HqZ29kZiSQy/d45FRGYSN5WV45yB/OpFZZJ8XErQKRjcFJ246VBlJHxKwkborLz+GBU2uK5Lty5wh3Jywz1qyyxPt81mBK/LtXO3/e9qrofKVsKEY+o/lTluGkyr5B6AD+IfSlboCZO6tHlQ25SMYBFV5EUuHAGMEYwcZqObymZizPz0yeAajMjtGio/BbALU7juWhHCQD9lgGR0xRUBjkz/wAfEf8A3zRTv5iLMaRLIwyzFemOOaHhEatuBfnJy3AHrTgRGI2KFwTyucZH1pTM/LPCsT9Bt5CjsaW4DHMUbRqWBbnA9aeChXa6jOcjB6etUVSbzN3lltudrdN1WY1eP5m5fbgBcDHrmh7jTJxZ7wFPypnsc5HvVUweTucOHKnaoHIpTf5ZIypQDnNSC8WZsny1Zf4QCGIptAMmiSYorR/OhyGIwT9c1HFbsjyMCImkIzt/iHuO9Wg6zuZAzANzlznPt9algkjOQPvKemc4oTAos0jTP5mQcf3dv6dqkjueibVZVAxljwR6+2M1fh8m8JWVQ+Bnnt61NLp5hI2psbAIDr1HWsJ4iEJ8rOqGDqzp+0hr+ZmSAbZEV1KsBhh90U1tqxAs5f0HTA//AF069iYZeTKMnIwODz1qIwvOhVHC8/ePcntWylfU5JKUXZjFu4V/dBPmAHJ7fSpEluLhwUVMkY3ZAFObR1hkV3YnKjI6Z+lO+yxglkYqFBwDyOn+eKpLUFcjRJnl2OqAFgWyeMmpXnxIyowUk/dA/DrUjxYVfusOAT3PH6VDLaiFwQ+HU43DoPp74otYewpZCwIU7v7xPIpgMTykuoAHDZGcelPMTO7BlYAjovUmqd25trCe52lGiUkbmyMnj8aajcCvqGqCCdLGzUzzsMgocAegNSQTahEwjvBBKTztiUkoO+e1ZOj2mowXi3k3lwB+rSnmuhkt7WSP97J5y53NzgMfetuWKLjFW1IeVnkRWVhxyPpVuK3EsTfKrHp8w4xVKEKWZlwATwKmE7puVScZ6U7JqxtUV4pE72VvG3mElQOi7ulMS6hGVijjAX0Ws68N1NIFSRETHBZuT+FS28flqI16Ack9z60kktjHlRaaQyN8zZHpSM46DpUeMe+aGJHQ/nVXHYGc5wtZ93e3PneTbOFA6se5qzdStbwZAyzHAPpWK5YFmLfMec1NykWvtOowjc37wexxQNSM2UYskn91u/0p9xdw28YdiSWAIUdzWRNfLJJ50xAZfuRryR9TRqF0XpZe5NVv9dIAOmeaqfaDcMAG471cWSOJQiuAT1JNPlYcyLGxQhAp9ndTQME8zavYE9arSXUUI2qd7etU452mu8P1x8vtRZoNGdXo+tC4MqSBVkB644K1oZSVsrkKOATwF7Zri9Fl26mMqWDNsI9TXYQpIo/49Xy+chmAArGS1F7KUn7qElktoYSzbG68EGmR+S6rsCb/AEKjA9vern2RJUUTRb9v8LHKj1xR/Z0HykIFC9AvalqdNPAYifSxAMFtixgITgsvGfqKtLgY4zj3PT09qelvGgGBUgUDooFCVj0aWVRX8RlS7sLa9tWt5UJRsH5TggjpzWUfCdo2dvmge7V0AozimelDDwgrI5xvCFvji6kB+gNamm6PbafAY1LuzEFnJxz7VdZl/H2pQp6sdo9KBypRkrNFefT4J1KsqykjgSHp9DXN3mgyxkND1Y42MMc/XpXV7lX7vH1oyWIyc0WOKWEjF3g7Hn7q8MhSRWRh1Df409ZGA5yBXcy2tvMhWaGOTPYr0rHu/DEDfNaTNAx/hPzLRYPYOxgeYG9KdFdmM4bpTrvStSs8mS2Eqf3oxn+VUFmQnaQykdaVjGVO2hspdoACVVh7cVMt3asOMqfQ1k2kU07Yt1MmOSAKsSoIwPtMDxFuhIwDTMJU4rdlqS4jGQvPpir1rrMdnpF1DLA7yOB5WeAD2JrAeS2iz/pSr6gnmqGpayptha2zbhncz/4U1FvQmfJGN2xmuTN5EUOSSx3GsbPtVv7a8nEoD/WlBtG+8pX/AHTXXGNlY82rPnlcqh8cYqQPI3U4FXoLO1uOEutvrlM1LL4a1NYfPjjE8Z6GNuT74PNNtLcySuZ0ZVDz1rpfBEBvPEEbL0gUyE+nYVyro8b7XVlYHkMMGuz8FxNa2k9wQUeYjy2HoKTloXGDbO11mH7LfGXeqpKgYZHU98e9Z0kyyDaApKjtzge9bH7rW9MCygme2BI2nkjvXOlYoUGxWU9mPf8AHvXDJcrHUTTLMe5Yw4/dg+nWpXv5HRoN5+b73PNU5LiWR3LA7u+epqCOzl3htxDOd3AzilzPoZ3LYC/PucnJwD0qvtdJiY2LbTk7fWj7PI7fNwoPHH6017aaPIRiMdcUagWlkXzD5kbANzkjGal+ywyDds/iDKVJqktpdEiR5CpIwueePpVtXkhQBk8z0Cjn8qAuK6xM4Upg56YzURi8xxtjRipw3OM0rzednnyvc9z/AEqOOby5GTbuHG47ssPp60INw+zn+GQAdgV6UVKUuMn5SfwNFK6Cw+ORjJn7r9ieQP8A69IISxJMgyfXvWzommnVVjihRN8iFz5nfFbP/CE3n9y14/2j/hWEa0pX5YNnf9USScppXVzjo4udgPzA5BHTNNkaONis21mx94mu1/4Qy+44tuOnzn/CmN4GumOWitD9WP8AhVKdRf8ALti+rQ/5+xOBlmiinMWdwddyYGefSpxHCu8SRtHuGRxj/IrtP+EBmyD9ns8jp8x/wqQeCbwMGCWuQMA7j/hR7Sr/AM+2L6rD/n7E4KCwuShkjHDnDY6g1Zgs5IW8oyHeT8zL0xXbHwbfnqLY/wDAj/hSf8IVekg7bbI6Hcf8KXPU/wCfbBYWH/P2JzVoirK21ifk5B7HNeoxWlvd6bbpcQpKPKX7w9hXKL4Nv0zsFsueuGP+FdpbxmG3iiJyUQKT64Fa4aEpVJynGyaW5VeUadGEISu03sczqfg4MrNZOGU9Ypf6H/GuUvtDktXKTQPAzDjI6/Q16rUc0EVxGY5o1kQ9VYZFXPBJPmpPlf4fcTHGcy5a0eZd+v3nj7W0i48zJVeOTk/hTHWGJJI1UsSQVbB49eleiX3hG3kUtZSGJ/7jnKn29RXJarod3asVmEkBJ+8DlX9s+lYOpUpfxlbzWqK+rQqr9xK/k9H/AMEwoHVWIC7cKfnYkYHfFRvC7K5DOiuOGz+v5097a5tgweHKk8OrdB6dKg8iXYqyL5Yx1Y5H4VvGSkrpnHKEoPlkrMltEMVrIGK7XbJcN8wApxK3LCNVfYDlgxyD6YqFTHHJiR8HHB/vf40w3pt4yVG6Rz8oxVpahGJfkII+dePQ96oPawxyedCm1cnfg8flTFkuCrNdMrHqB6UsVxghX+6e1U2aqLYyJwkzRdO657iodQuhbReYTgbgp/E1NcqUK9GX+Fs9PxrH8QBpLIx5x3LemOea1i09BzbSJYGd9QkaRsiIYXn9avpOo+UEA1jQ3DJZwyhSC67Wz3x3qSKfJBzUPQmOptrKuMt1pJbhIYvMbkn7q+tVrUmZhnpT5YDJKXbGBwBUpsqyKE+qsw2zRDyz6dRVWd1KHDjGODmr11bJsOV696zVtFL5zux0PYfQVrTpubsjOc1FajDmSXzHyT0Ue1Nntti+ZKhCnpgdfxrWsrIMwbHT170i6MmsXZjjjCxI2ZZs/oK7/Ywox5pHJ7SVSVomNbgXGYba2aQscnHUf4Vt2vhG9nQM6iIHsTmuksV0/TkEFlGGYDkhcn86s/aZhklVXPTc2f5VxTxUn8KOqNBLcwB4Gcn5rwL7hc02fwLcF99vfR5xj5lIrdlub99kdu0fmM2Mqp/rW1tkt4VDHzTtG5wMEHucelYSqye5oqcUclpXg+4sb2K5uLmGQR5OACPmPet9omBx8rfQ1opGJUBUhwe/rVuHTVERZsKWPGT1+lZc0mzuo4mVFWic8eOOc0An1rRuIoZF2hl3cgFT3rBub5bW6a3mVlZT+B96cXc9OnjqbXvaFw5Oc/pSZ571QbVIh905FH9qRdwT9KvlK+vUe5e3e9AIJwWA+tU49RspcgzFGzwCtWogrkc8MOD2/GrVNtCeMpt2Wr9B24DIUU0lj1bihyUG5UHHGCev0qPzAADg+4rZYdtbr7zGWOinZxl9w/p6mnDPbpTBMvXZx+NItwDIV8r5cfe3Hg/TFH1Z9194vr8P5X9xLnAyeKQOvbmmLLuziP8AHdS/NuwyjPYKc5oWGk3a6+8Hj6cVflf3DiT61G0FrKT5lvHJnrlBS+ZHvC7cE9ATSyTonHI+i4pPC1V0HHMMNJasfHHHCu2JUjX0UYqpqumQatYvbSnBPKP/AHSOhqZZQykryPpTwVxudwKX1ervYTxOEm+VyR5DfWc1jdyW06lZIzgiq+SK9G8V6Gmp2f2y1ANxCOcH76+n1rzphirSdtUeJiIKE/dd0IKcD3pY43kYJGpdj0CjJNa2j6BLqFyizZijLYPqaexjFOWw/wAP6dJqF4N3ywJ/rG6celd7FAclUYsi8EbeB9KsR6FFptsix7V46AcYp0qTMSyIvzD+9933rmqScjoeGny3irmXeWdreB0mgikC8bnHI/rVVopLAAR/6rsMfdFbH2eRBkrkDnt+Rplyqz28sbFV+VsjPOe2KxuxUpypS95EGl6zJa3aug3GpNXhkN272g3RyNu8s9BkZrI0sMdQhj8xI23rhn+7z2Nbt2sm/f8Ad5JG0E5FVLWxti+WysZTXWoKcvasRj74OR/+unxXskmMBzkYI24q0RcRKPKBwxwV3HH/AOqnTOu0NKvzAgEKevtUWPPsMecOAv2gOMY2gHIPoRSeZ5q7/Oz/AA7SeT/9alLqZBtRdvPBGTjtUsUduibAoXcQTn1oDUcsMwG/jIz1P+eKakoXDuuGOcgH7tLK7lmKOAoOMA4B/CnSSJsaSdsAAAqBnnNMdgZoQf3qAfLnbxn2qvcWiZ3KXAPOc4xmnGC3uMM0u5ugYcmnfZWKJum3Lklc+nvS1ArqkqqFCtgDH+toq15bf34/++R/hRRbzJOm8K3CaXNDJIkkixxFSEXJ+uK6+LxLaSwyzLBchIl3FigweccHPvXJeEmLPuPJNrJn8q2bQ48EXHB+8R/48K4qFWpBTUXp7z+49yrSpzUHJa+6t+5s2WuwX06RR210u8Eh3jwv509tatF1UacS3mnjdj5c4zisPRL20t/KLX92zpEcwMD5YwO1ZzC7ltpNR+xybzN5wuc8ADtj61u8ZNQi93u/T5EfUabqST0Wy9X6nX3OrW1pqENlLvDzD5Wx8o5xzRc6tbWt/BZPvaWYjG0cDJwM1zurE6vf2BhJV5bbcuP7wycfmKggFxJqunXt0S0tzNnpjABAFN4ypzuKWl1r5af5kwwVPlTk9bO689f8mdfeXtvYQGe4fYg4Hck+gqlYeI7C/nECF45D90SDG76VX8T200iWtykJnjt5N0kY7is+e7XXtQs1sbN4/JcM8hAG0Z9vpWlXEVI1eVeWlt/mZUcNTnS5n53d9reXmakviezhlljMFyfKYq7LGCB+OauT6taQaaL8sXhbG3aOTmuVmS6ZdYkt5mWNZv3se374JPOamupUnj0ywsoXuIo0ErxA8t7E/nWEcZVs7/LTzt8zeWCpNxt89fK/yOmj1KCXTTqCbjEELEY+bjqPrUMWt2k2mSX8e8xxD51x8w/CsLTp5Le11TTpomhPltIkbdVyOn8qp/Yri20Rb62LGK4jKXCHtzwaqWMqW5kumvk9vzJWCp3ab6q3mnr/AF5nUTa9ZW9jFdyM4WYZRMfMfwpttrlhqFvMyq58lS7xunOB+lYUiPajStSkt2nto4QrADO0881P/bL3lzP5EHlWskDhi0QDMwU8ZpvFTUmpP5W8tweDhy3ir7632s9vuKs9vpeqyKLG2urd5TtB8nMX488fhWTqvhu7thuuISFHSRDuX/61bGgXFtG1uj394ku/At1B8s5PFdReajZ2KE3M6L/s5yx/CsqVGFSn7Xm5X5Wt80a4ipKE1S5eZed7/Jnj13DfeYjXTtcwpnAXAwuOBwP6VmtNEIxIOWxtPtXba9rGkK7TLDHZJ13s+N3/AAHpXDaxfQXrR3FjH8mDvbGN/wCFXQq1JSs1dd1sZ1cNSprmTs+z3FZy8THP8IpoIOM9azYbrDYBJH909RVhZvwFdTIjAueftUo2GX0NVLlsJtQ7lfgqwpGkXv61BIxB3E59BTTFKNivd8xEFuVP5UWkas4DH8KhnIlIiJ6nBqOKHyJ1YDIB9avoc7Wp01pH0xxj0qW4kSJCzDmn6fGskQc5UnpgU2/gMChpF3JvBxnrjmkmOSM3UZoxGse7LMMnHQVniQ9B+FRSTmaRpCcljn6e1SWw3zj25r3MPTUII8qtNykEl5cmU2ULY6DAHr71uaZaMkQjaVioHzEnC/lWPAUW4lnfBOccdz6VqQTSy46qgHArzcXVcpuPRHdh6SUeY2Y5EhBSIADucVWuLvYCR6etRq4VeT171j6vdhIyEY5LYzXEdSR2uhLDLapOrbnfqT1rUd9p2965HQNQEFpGrsynAYHGQfUVtTakm4TKQVIyp7GpYW1NCW4j0oC6DgLn96p6Af3h7isq91G71bPklobV8/vccyAdce1Zctz9qkSXU5UhtGJZYy3LY7kdcegrebW9DlhSVp87E24Eb59u1NRYXSJtE09YrZGKsqE5RX/nWN4u8stHdAAEymPj+7g/4frVk+P9Ai229558bAY3GM4P9azdZng1lIBp8nnRlwVZe4x396LNO4tzOjgMy/uxkn0FdBpvhz92kt2SEc7c5wAe2aqaLttpniblxWzeXEixjDER4w69iDQ5CUTP1PRYLOUBPnRhwT1BqlButJtuT5b9vSuijjF5Yt50mJE+UY5OR/8AW5rMutGvMlkUOoHBXgn8KqL0LhJwlzIXGfel28/exVe3JaEB8hl4NS5AoPooNSipEmFHcmgMB0X86ZknpzSgE9cCgu3ZDi/4U3JzwMn1peB70u/HTinewPVajfKyc4wetLtwTvYtn3o3Z6minzS7kezp9g4GMDpUcg39Pk/3QKk25pCoPetFVqLZmMsPQk7yiiIRR7wwXDeoOM1zWp+DlvNXM8UiQ28mGkA6g98Cur+79abn86HWm92ZvBYe3wlCy0q1sFVLdRCFGA6/eP1Pes+0txbaz5TMSPMBDdM5rebaql5mCIPU4rAR5L6/aaBckNxnoAOmaJVZT0Zz1MLSpr92tWddrM6QyxxqrPhOiqTWcLhjKsbJ98ZXHr71KzySkPKwZ8AErSEjFVGskrOKY44JpXU2mJ5obOM8dcc4pAkEqNvT5TwcrilWPfkkYXv70sgEihOQo9DVc9F7xFLDYjpNP1RCtjafJ5aqpiJZWU8/j61MRuChyNoHbrUbRgvu7gYUY4HvSojZBJU8fN2yfahwoS2bRz1KFd/HBP0YxkZcbUBwOQBT1DQrkKRtGceuaWPznfsv+yeeKlaXO5WA2kZPsKn6tf4ZI4Z0uXeLRUCx7iQxJxjgDimTTwqdoyNp5YDGPoKstBCHLBSvt1FQtEUUsFWRm6dPlPrWUsPVjujnsu46OSLygzhSwOANvPNDhgxJjVy3OAM8VTVJowCxkiLcfOM4+n+NXIZXTHmqrqDtHZuemTWTi+qBaFSeN4mY7QVJ6KO/pTGuZVIAiVGAwuFJ4rSSRVLRyZVG6EYbd7ZFPlR5LfCbTuPyDpilyg0Zmbj/AJ4S/wDfVFTmKYHBUZ/3qKkmx1/g0CPU4gx6RN1rut8f95fzryOKe4SNVWJXUcfe5x60/wC2NkDYhJxjD1jSqVqKaUL3be56lVYetytzs0ktmes74/7y/nRvj/vL+deTPfqirlfnJwQTgCoZNRmTLCKNkxkYc5Prx2rf6zX/AOff4ox9hhv+fv8A5Kz1/fH/AHl/OjfH/eX868bGsyDhrcZ54DHjH4U/+12JAFq/PGc8VP1qt/z7/EPYYb/n7/5Kz2LzE/vr+dJvjH8S/nXj51Vgm4wqMfe+fgHuKF1V3PywoVx97d1p/Wq//Pv8TWngqVT4Kjf/AG6z2DfH/eX86dgDtXktteG4Zl2BcLnINeqWRJsbckkkxLkn6Vrh8RKrNxlGzXnczxmC+rJPmvfyJsD0oxQSACScAdSayL7xNYWgZYn+0SjjbH0/E10VKsKavN2OSnSqVXaCua9Z19rmn2G5ZJg8g/5Zx8n/AOtXD6z44kKur3IRf+eMHX8TXGXviO8nylvtgQ9xy351lB4jEfwYWXeWn3LqdEqVCh/Hld9l+rO/1fxvIm4LLHaJjhV+aQ1w+o+KLh3byU2bv+Wsh3Mfeued5mYksrE9SQahkjknwrKMA9Qf6V2wyylF81d8789vuMZY6o1yUFyry3+8bfTTTSmWaQz7upfkip7C8ijttjYUDjBNRSxxqv72TIHY1Te+jhcGKIHHXPetMRUpuPLEVChVvzSNG4iBw8fI7EdqrC5MZ5bIpIb6OVsx742xyoAxTponk5Kr9cYrzmjthNx0Y4XoI5qKe82rkct2qL7P9054zzVlrJVmA7MOKmyRUp3VkQ6dDJLLJJL1x8vsK1ktQY8kc4qKFUjfHQYxV0SKo5PGOKGzHkaNzRyo05Gb8c1g+Kr+V440jYqrueQegH+NXra78qz8kYyetZGpp9pl/wBiNSQKdO3MKom0Y6yY4q3bMPKlfsBis8npV3SzvlkhONrISc9sV78JHlSjoP0394xkPQE4FbsLAgADFYlkvkO8J/hNakZ29DXh1r87uepS1ii25YJj1rB1ZczW8H95yzV0KqGQPkHArnr+RX1aLJ+VMjPuayW5q+xt252KOOMVt6bpX2yMyXO4Wrf8swSPMPqfasjSYheXaqeYo8b8dz6V2Y52gdOgFUo9RSfRE9ho+mxx5SxgzjrsGf1pNamsrDTJXkjj2IpbG0dquRsFjAxgDrXJ+KpBqFtLCrEbm8mP3Y9f0q3ojNLU83it7nXtWaSND8zZAyBtH413unQraOkSxEwwKAfLOSmR1b61n29ro2maYTfW0qXEI+4sgcSH1GORVXTLmTzppW+Qztwqn7oHQfgKznLm2LhBrU6ayiT7dJNGyupHGDWhNJANom4Eo2rnoW7A+ma5zTpliv2MmWGwnrg8CoTqkryyBsTo7bY1JzgnpzWVtS2rF66u7hrrydNR0uSmxwo4UfT1rgtcj1uw1Qm/nuhKeVkd2yfpXs2nadHYWqbQGlwPMkH8R7movE2iQeItHaB0Xzk+aF+6t2/A10Raic8k2ch4eu7i80pJrqUu+7G9urfX3rUyoOcZ+tUtOgjsLKK15DoMODx83ermcDgAVErX0PpcPFxpRT7Dt7fT6CkB9f50mc8nNN/CkdG5LkUbgO2ajBOKcAT2x9aCR4b0p2T9aYAo6sB9KcCPc0CswJpM04HA4X86N5x2/CmKw3DH2pR8vsfU0jFj1PFJx/8AroFZCSJHNGY5U8xW6gjrTYoIYE2QxrGvoopxb0puWY7R+lIegEleBnNSImPmkYj2oUCPnOWpCS5yaYDmkz9KTfmkNJigbHZzTXOBxS5wKWOPrI3QdB60guKuYk6/M3WlU9j+tHVstxQeTTFpsBK4+amOqsp5yMdMU7g0xiMetaRqzjsznqYalP4oiusm2PYxGMZHY0jOSrbx36kY6VIS2RgYAHemSNnp19a2WJl9pXOKeWUXtdESMs0LGNioTncppLUF2LGfcrdN46HFWTGnkbWUHd1zTFhQDAO0ZzRz0ZfFG3ock8sqJe5K/qVmT5jm3lJz1D9f1oqzsI48zPviip9nh+7MfqGJ7IiZ3MiqGym3j0I9qGVCQQ5Tb0XNQbQM8deuadXKrI9GnlMn8TJhInVtzEqM5x1pokjLFmj5Pox/WozigEUjvhldCO+o9s4A5wOnaoxGoUqEG09RUykYxSGhHTHC0Y6KJFLBHNEYpEyh6is92fT5kRmLROcBj/KtI5J+U802aJnTYwUq3XIzRuaKnGnqtC3puGYsvIZMg130niq2tbGGO2QzSrGoJPyqpArze3dtO+ZDuUrjYT+oqF9SmvAQHIH93pVUsDip1XKFop21f6I8XMsXhLrm95rov1Ol1XxRcXIKTTtIP+eUYwtczf6lczoV3GKPuF4JqNBJj5eB3yacYV2kykMSOBXpwwmEwr5qnvS7vU8qM8XjFy0lyw8tEY/DHhWYfSlZVC5OBU0sZiHzHAPQLVGaQucKM0549v4Ub08oUfjY57mKMev0qlNeu2RGu0VYFszctgU4WorjlUnP4md0aFKmrRRkP5shzgmo/ssh5bCj3rVuHjgXA5as6QySHnmo2BxbIiUgIKv8w9Kf/artgS5wO+KabYkZNMkjZuWJPGOaNHuc06TexaF0H4XkGr8dwHhUE4dKwlDRHKZ/GpftjDBKkH1FJq+xjZxeptySCRSy4z3p0U29NrVjR6guR82D6VYW5Uncpx6ipcS4yTNeNiBg9ulJcTKsUmAd5Xj8qpRXYOAakkfcuRUrRjnZoxt2eT1qSCTy5lb0pJI9khHbORSDg169OpeKZ5U4q9i8s2/UGPqK1YiWGP1rm2kZXVx2NbllcCSIEHJxXHi4+/zdzpwstLE88rohVSRWRcKz5Pc1oyhsnOTUJj8zC+vSuRHdpY6nwlEfsaORy2ST711kCZIJ5x0FZGhW/kWkceM7RzW+uETdjGBWxyvch1C5+z25VeXfhRXKajdxW8yuXVUhGEJ7sepp3ibXfsau6t+8+7Gvv3NcTHO10ztLI0hJ4LHpWUtTaEUty7e38d5IFjXC5y7d3P8AhT4XIwRWe8BzlcgjuKVZ5Y+Hyw9R2pWNk0dDaL50+Bwdpz+VZ2kzq95BzuWLLN9egqrBqb20qyI5JFVrRvsl+zof3Mvb+6acdyJx1PX9MvFmgUEgg9KvKpRx6diK4nRNSMbBc5B6c111vciReX59O1WYSjysxPFELWkwuYwvlSnDgjo3/wBesaO4jfJLGM9u4/Ku51GzXVNLmgZQGI+UnsR0rzkRyozI0bBlJB4707Jnbh680rI0xJIqhtvm+6nH6U5LlSduArdwRzWd5c6rv2t+FILmQEE/Njs3NTyHoLEW+JGv5obqaQ4zw3FZUc5UlgMewNP+2OpwcE+xxScWaKvTfU0/xpQfWqkN0spweCBzniphcxdN6n8aVjS6ZP8AXilyAOtRrIrfdKn8acc+o/OkAuQenNIT9PpTeO5NCkZ+VcH86BkgUYyw2+3ejeAMAbRSbZDzg/ypwGByVH60B6DcDr1pQfwpSRjqTSbsdFAoFYUAnoM0jDHX8qQyn605QxHC8+rU0SCIMbn4HpTixJ6YHam+WerMKPlXpk0DsOLe2aTDHouB7mlEp6bQKRiDnOc0Ag2gfeb8BScL0AApB7DJoKHqxoGBfdkseKIysj9PlFMbLED9Kk+WNdg79TQTa46SRWbjoKbkAUoCnoKNuTzxTFZIPloo2L6migNCiwJPTFKFNN3Ypytn61md+wu31NOCjHUUh3EU1cg80BfQfjHQ0u7IIIOfXPSgfoOtQyToowhVj+ldVHC1Kr0Wh52KzGhh17zu+yJ1AVS7nA7VTurp9v7s7ffvUbPK3LMWpFR5DjHHcntXt0cJToq73PksXmVfFPlWi7DI5JJBhs7u3vSvbPJ80gKEfxDg/lVhI0TBUHP94/4Ur7mz89YYjHwhpT1Z04PJ6lV81XRGZLNNbz7mjO1PuunT8qdFfF2EgcN7Gr4BAxUMljBId23Y3qorxpTc5czPp4UVSioQeiKUhV8gA4znk8VGEA4Vfxq40LQqRIqlByHUc/lUTRyfwjeD6Uk0TOEiEqoGTVO4uT92MYqxIkhODx7UwW2DuPOKbMlDuUVtnkPzAjPrUotwowo/GrkUD3LZ+7Gvc1ZNjDjBZyPRRip5ki1RnPoYsigZVRn1NLFpxuI9yn5u4xWytvBF9yBSR3c5pzTOBtB2j0UYqJT7HTDDJfEY39g3B6sqj3qpdaY8DEFt64+8vSuiEZc8kmlaPKldhIPHSkqjuE8FTaOOktox2JqFk2fdJFbN5YSW7EsvyE8GqLxVvGR5FbDcr2KYuZUOetXINTxxJnHvURg9qja2J9qrRnE6U1saMjxTICrA+4qsQyNg/hVVYGDYTduPYVbi0zUpMYRlH+3WtOTiclWHcjY880+C7e0b5c4bke1OubSe2UeYu71IqoWIA3AgVu+WaszCMnF3RqpdzSjhjTrG4M2r29uJCcNukPYAdqyd/GFcgegNbPhmz865nmRSzImOPesfYpamzxEnoepaNtkiDKQwHBx2qbXL6LS9KluZGwqj86r+HLR4oS7ArvAxurkvijqzGeHSlOMDzJAP0rKSV7I1ptyXMzlL7Ul1G4aaSTk9AewqoJfIk3IwYHtmqYX2qQcdqXKjRczdzS/tTK4EXI6kmmi7kmznAHpiqqZIyQB9aerCiyNeVmnCySJskjVl9V6g1biSGLDJDgjuayrdyjDa34VrwTJINr5BqtCkmiWCc28oYcITkc9K6fTdWIZfmz+NchN+7JCqSD7U+zu3hkAJIB/SoZTjzI9asbhZfmz1rB8SWZsrgXsalopThyP4W/8Ar1BpGoAoDvyQPWuhWS31O0ktpgGSRcNSMYSlSldHIqyum5TkVC6KSSVX8qbdxT6TdyW78hTx/tDsRVZr9OytmhrsevCrGUbssiOLn5BjvxSRxIXLFBtHbFVjf8AKmfxp4v1ChCh9+aVmXzUyf7PDknafzqGWxtjztYP6qcGpI7lJc4BBFWIo8/vG7dBSdxqMXsUH06ZCBHPnI6P2/KpLSG4hO6VsBeuGzmrgBZs0jsM8cAdR60XK5IkqzofuRoT2PWpBLJj72B7DFVRGCrOy43dAOKUK4x5TjHo4/rUmvQnJZuSxP1pM+nP0qJ5vJ5ljbbj73apYrqJx+7ZR/u80D1HhJCP7o96NqD7zZoJDdyxpD+AoDQfvA+6tIXc9TTRg+p+vFBY9gBQNDuv196X/AIFimZz70ADqaCdCT734d6Qn060gwTwfypdjfwg89TTJTQdDxyaG+UHJ5pQu3qwH60YjGTgt9aCrIYgP3sZY9MdqXaByx59KcXJGOg9qZnHei4co7d2UYpNxoCSHtgepp2FXr8xouKwm73opd/sKKYrFBlI+lOUCn4yKQKMbidqjqaIU5Tdka1MRClHmm9BR6A015I487jub0zVeW6ZCRGmB655NRRjewUIST0r2KGAjH3pny2MzmdR8lHRErTF+GYY9BTVgEh+Ufj2FTJAkf3/mPoDwPxqQnIxgKPQCtKuMp0vdic2HyytiXzT0RFHCiEkkkjp6U8kk9KCeev5Uo+leTVxNSruz6TDYChQ+FXfcbQR70/tSfhXMeghmM9DSYIpxpGpFiA1E8EbPuBKN6rxUuaTOfWgCq7SxN88YkUn7yjp9akjmhZSF2tU3HqagktYpDnlGPdeKAtYkySNscYA9hmmtET/rJFX6nmome4twEx5kYHLDqPwp0U8Mn3fmPoeKRSdwKQr/AH3P5U0kD7saL+GTVgSOv3Y0X6LSia4fhT+O0VJokVCzetMLP/eNXSpH+un/AAFRl4AflRm/SpL6FJojLwRkehFJFoccsmUt2kb0AJrrfD114eDhdQg2zZwC+Snsfb8a7u1+zCMG0ihWPHBiAwfyreFNNbni4zH+yfK4X9TyYfDzVbtd8Nv9nH/TY7R/jViD4YTx/NeXEb46qjYH516hNIqKWkYKo6knA/OsC/8AGGlWRKRZu5MdIjx+JNbrljuePKtiMS7QX3HJLoEFllYII0IOCRzn8aztQu7LTsrJ+9l/55oeR9fSrWsa5c6m7eSPskZ/hiPJ+p/wrnv7OjLElmOe5pOvHob08qqvWoVLvV5JywFtEoPTqay5kaY5fH0AwBWtfad5KiSPJXuPSqYj4zjNL2jaNJYGMHaxnG2APArvvAumGPT3uCMGV/l+grlrOxe+vI7aIfM5xn0Hc16/pGnw2NnDEqjbGuMCqu2jjq0409izaRlEC8dOa8k8Q2d5quu3l78u15CF3Nj5RwP5V7Q0aiItH0IOK8lZNzsW65OaxlJxOzAYeNa/Mc0dNmXrGxx/dFC2c2eIW/EV04QHAU5pQu04xzUe1Z6f9nwWzOZ+ySxnMiEfUUn2fPQYrqPLDjBw2e1INNt5G+5z6LVKpfczngGvhOX8tkPer1nOoIEgJFak+kfKRG4b/ZNZ0thLF95GWrUkc7oSjujXS3S5QGGUEY6HrUE+nTL0XP0NUbeeW3bgkYrbtdRjnULLhW9fWndjjGGzILC4mtmCvlMdK63RtSWU8kBxz9a5yeHIz17imK8lqUmiJxU3McTh7ao73UtJg1uyBHyTL92QDp9fauIu9EvrKUxzRY54YHKt9K7PQdcia0EchxJjOT3rQeVXDfdK9TVI4oVHTdmedx6RfMA0du756YFWIvDd+5HmosIJx8zc/kK62XUYo/l3fhWRqHiBYoyI1DN2ocrF+0nN+6iM+CbyI7mvbcJjOQSKlbTrS1tna41RZGVDsSJeScfyrmrnWdQ1BDb/ADBCegJ4qWytZLKTzjM/mFduQe3epc7nZSpVX1HfbptuNn14oE02Q78DtkdauQxBvnYYX0p8m2T5cDA6cUro7lTk+pXF6srAN8o9asIylSynIqPykHRRn6VLjCBce9J2NYqSWoiuRlm5wO9NEMbRqWjAJ7jg0rNxjr605mwwXP3RzSGMdZk5jlBHZHH9aaLxon2TRFM9+o/Ono+6TJ6CplRiSx+UHtTEpdAiZZSfLwcdTnAFPwv8Ug+g5qrJbwSttVdhPVkOKgWC8hf91OkiejcGkFkaXyD+8frxS7h/dX+dZ5u5Ym/fwOg/vY3D86swzpI2xSC/oKY+Um81/wCEflQNzfebH40jiQMCOnfJ6Uu2P+J8n0FANDmCKAck/QVHv3t8vNPyo4VfzNMCkEnd1oBJDhH3d/wFSAKo+VefU1GOKcGx2oCwMzHqc00nA61Jnj0qIgE9eO9MTuMz7UVJvj/un8qKdybFYMFG5zwOnvVSSSWQ8kAdgO1I8rSNuZgPQDtSxxmVtqn5vpX0dChChE+IxeMqYqd3t2EjVmYKPmJ96tDbFkIOT94imhVhyidf4mPemZJ78VwYvGX9yB7OW5XytVKy9EOOR0NG5qaATUgXFeQfSpLYQKaeBSA0ZpFJIXH+1TT9aOe1H4igdkIcetJkEU4hfek7dBQLmsNpMU49KTJFAasTBHTBo5pQf8ihhgcc0AMPWoZLaN23gbX/ALw61Pg+lBXPXNIqxXDTRfe/eIOg6U8SNL/y02j0PFOKL1IJ/Go2jXOdvPqDzSLWguxf7+fwppC9249qTa4Pdh+tPTyidpJB9x0pWGpDPlHQfrUkF5dwZW3uJYQevlsRUipaj7xkc+gGKd9pSMYitwo9W5o2JlFT0aGT3N7ekGeaabHTexNQm0mbqmB78VM15O3R9v0GKhYl/vsW+povcIwjFWSGGBV+9Kg9gc01gvbn8MVJiP0pw8nHQ0jSxX271KnGD2NZVzYvHIBGpO84Ue/pW8PKPHX8KhF5bWeqWrTJujUlvm6bu1VF6nPiUlTb6mvoPho6cyyTsPOkwZGH8A/uj+tdrFHGoAjbcR1NZMGtaXeQgMyqcdM1e0+SGVSY3zjgnNdSaPkavO3dmrGqrEABkCvJr+1ktL+eFwVKOeo7Z4r1e33AMrckcg+tZ2t+HINXQOwAnQfK2cZ9j7VnOFzrwGKjQn72zPMwOfU1IkDMMt09+Kt3dlJZTtBcW7RSL2P9Kg2hj0P1zXO1Y+qi1Jcy2ALGnC/N7dBRvc8fKo9BxUgjXuKXEY/hNIdhijIxgU/PYqDTlMX939aUNGD0ppkuCZXksraYfNHtPqKqPpRU5ifPseK1A0efu09TG38GT9atTaOeeHhJbGOtxNbjY4yB2PardncwXO+AHluQD2NWpYrKb/XWxJHRlcgism+tBZzR3VkZHCn5lYcgf1rRSTOKrh6ig0tUdBao1vtyeMVprd+VEfnB74zWRaa1Y+QN8vJHFZ+oa/GwaK0g+0P0GVzj8e1NyWyPI9lKT1Ravb0PIdqs7HooqEWskgBuG8pT/Ap5NY0f9oNL5rnax/2sYq9Ak5kDPMxPtUux6lChyq7iaK+VbrsgjCDuT1NSRQ7z5kmfbJ602OADDydewqQls+3aoPQjHyHsWPA6UgPqKbvpNxY4plMlUA89MUjeuaZv7buBTGc59qZDdhwbadxGVFNjEszn0zyTUkVs0nzSZVR0HrU52xjkYHZRQRbmFVERc9T6mmu+QeuPWoy5c5PT0pDk8UD22FjID59BTi3yimKMBsUZyDTI3JCe2etMaCJ8EoORjI4P6UemaXOFGPWmJIZHbGI745mHba3zCiKWdDsZVkI7p1NOkbaFjB5PJqSFfLGe570i02ItzG2QW2kdQ3FP81B0YE+1NKK+Q6hgexFV2s1Vg8DtGwOcdVP4UA2i4oZvur+dO2kcM6j2FZgmv47gNMnmQn/nl2/DrVhdUtSQq4U9y3Wgdi3hB3ZqN6gcJg0zeHAIZce1JQIl81vaio8f7VFFwsjJjRmIUJknsKugrbqUT7x4ZuuPpUaHyF6fvD39KFXPJ5r18bivsRPmcry+/wC9mvQTGRkc04LnrTgtOwPavHufVRgxoIHanEjtTeKM546Uixc4pC1ITSUXHYXNKCOtNooCwtJnBpM47k0oouCQde9IQKU0hFILB9MUHOOKBS7j26UDbANkYprHNKCv8QJ+lNJGen502SmhC2KZuOaccelM2k9qRV0Bb3NNbDjDDIpzAAc03cf4VzQFxm10GIyceho8xidrqU9z0qUBiRlgop4SMdSzZ6jpSsCkyMRRH/lqzk9kFSi2j/ibYP8AaYf0prRRdUQxMO4bI/KoiZowzOvmKBxsFFh3LIitRzueTHoMCl/dr92BFHq5zVWOYTjcsoUDgk8VL5C8Euz984wKATJDMO8yr7ItVLmK3uo9kgaUHs1W0W2C/Mn6k0pkhU5RSPyFIrdWsYx0NmObaSWEe7E0iazqnh25CmQ3EeOoHNbn2kYHyqfrTHmD9VUD2UCqUrHJVwcJrRWN7w945sL9UikcxSscEN2rp11KMsgBBLOVBzwD6fjXld1pUN4weKORJR0eMYq5pVxr2myJHIkd3b+cJGMzbX/A1anc8qtl0o6x1O21Wyj12zGcJMpPlknoR1B9q4l1a3kaNkUMhwc9jWtc6zcyKhjMdq6TM/BL5B7duaz7u6S5uGml/eO3XjANTNp6ndgKdamuWa0KhkklY4JP+6KetnIwy2FHqxxT/PdjtiXHsopRZ3Exy/y/7xqD02/MaLaJPvzlvZFpD5Sn5UJ/3mqyLOKEfvJyfYU0z28XEceT64oJIlWRvuxgfhT/ACpE5dwopjXcrH5flFRksxy2T9aRVmTF4V/vP+gqNpM/djUe/Wmgilx+VMloY0SNGSyJ0/ugVHbopXaygDtU7AMp7UkaKO5xQRyK97BLGuzAA/CnQQrBhn+Zz0X0qTY5wI1J9xSiCQfe2g/XJoG/MXJJy3Jp26gRgfeJ/lRuRenNUDv0EwTwMml2FV+YgfWmtPjocUxFa4bjoOrGmZt2EJLttRck1aitxFhn+Z/5UIEhG1fxNNaXOcH8aL2EoOWrJmlA75P8qiZ9xz3qLNKOaCmmhxIpc000LTRm9R9GKbjFKHAPNMiwY4pO4B4A5NOOe1Ru5B2jkmgVh8amWXJ79fpVlsY470yNDEmCeT1pc5PPFBVrCA0EZzilwB0NIc9jQFiPOM89DnNQ3EUNz8kkauT0JHI/GpWYfNn0otox/rD+FITZUOmNbODb3LqCeEYZAqTfqEWSyJJ/1z/wq0SS+704FJ9aYXK39pettNnv8tFWfzoquVE8zItuTzzk08ccdqKKmTuzSCS2EJ9qb1ooqTVCd6TpRRQWB6UmaKKBAKT1oooBC5oJxRRSKAdM0d6KKZIDmjFFFNEsRhTTx70UUEsaeKBycUUUgW4YAPSnbRiiikagoHpzSk+woooGhpPHSk3Y6CiikMgkhSTttPqvBpqSvDKsbHzMjgmiikxrcuxsXcrsjHHXZUy2sbcsT9BgUUUCkKEgQkGEOR3ZjR9qVMbYI1+goooYklcie7mcEbsD0FRF3PViaKKRpJJLQFXfgZxV5NOhVQz5f2PAooq0jBthNOLUbY4lA9uKpyXc0n8WB7UUVDZpBKxGSTyTn60qqKKKRswPFLnJxRRTEhGUKfWmk4PFFFMiWxYtLX7U+0uVA9BVny4oGCrGCf7zc0UVXQwu7leS5bftx7U0yMcc4HtRRUm9kOYDb71XeQ8jFFFBA61hE7ncTgc49auE4BUDCr2FFFX0M1uQOxOBUQ570UUkaskYeXjuT60qtuPPaiihESHcg9acDRRTCwmeelIenSiimZyQzzDH0qe3iUZk6k0UUEdSVzgUwdT2oopoUhQaQ9D2oooAgYlnCk9TVpvlQAcUUUCQzJx14o7UUUxBmiiimI//2Q=="/>
          <p:cNvSpPr>
            <a:spLocks noChangeAspect="1" noChangeArrowheads="1"/>
          </p:cNvSpPr>
          <p:nvPr/>
        </p:nvSpPr>
        <p:spPr bwMode="auto">
          <a:xfrm>
            <a:off x="63500" y="1660858"/>
            <a:ext cx="5353050" cy="16030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4" name="Picture 16" descr="Image result for foothill high sacramento schoo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500" y="30329"/>
            <a:ext cx="200025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377731"/>
      </p:ext>
    </p:extLst>
  </p:cSld>
  <p:clrMapOvr>
    <a:masterClrMapping/>
  </p:clrMapOvr>
  <p:transition spd="slow">
    <p:wheel spokes="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383" y="231956"/>
            <a:ext cx="10396882" cy="1151965"/>
          </a:xfrm>
        </p:spPr>
        <p:txBody>
          <a:bodyPr/>
          <a:lstStyle/>
          <a:p>
            <a:pPr algn="ctr"/>
            <a:r>
              <a:rPr lang="en-US" dirty="0" smtClean="0"/>
              <a:t>Administration Team</a:t>
            </a:r>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val="1051818399"/>
              </p:ext>
            </p:extLst>
          </p:nvPr>
        </p:nvGraphicFramePr>
        <p:xfrm>
          <a:off x="952643" y="1591733"/>
          <a:ext cx="5394346" cy="3691697"/>
        </p:xfrm>
        <a:graphic>
          <a:graphicData uri="http://schemas.openxmlformats.org/drawingml/2006/table">
            <a:tbl>
              <a:tblPr firstRow="1" firstCol="1" bandRow="1">
                <a:tableStyleId>{5C22544A-7EE6-4342-B048-85BDC9FD1C3A}</a:tableStyleId>
              </a:tblPr>
              <a:tblGrid>
                <a:gridCol w="2696740">
                  <a:extLst>
                    <a:ext uri="{9D8B030D-6E8A-4147-A177-3AD203B41FA5}">
                      <a16:colId xmlns:a16="http://schemas.microsoft.com/office/drawing/2014/main" val="3473196381"/>
                    </a:ext>
                  </a:extLst>
                </a:gridCol>
                <a:gridCol w="2697606">
                  <a:extLst>
                    <a:ext uri="{9D8B030D-6E8A-4147-A177-3AD203B41FA5}">
                      <a16:colId xmlns:a16="http://schemas.microsoft.com/office/drawing/2014/main" val="917805002"/>
                    </a:ext>
                  </a:extLst>
                </a:gridCol>
              </a:tblGrid>
              <a:tr h="681342">
                <a:tc>
                  <a:txBody>
                    <a:bodyPr/>
                    <a:lstStyle/>
                    <a:p>
                      <a:pPr marL="0" marR="0">
                        <a:lnSpc>
                          <a:spcPct val="107000"/>
                        </a:lnSpc>
                        <a:spcBef>
                          <a:spcPts val="0"/>
                        </a:spcBef>
                        <a:spcAft>
                          <a:spcPts val="0"/>
                        </a:spcAft>
                      </a:pPr>
                      <a:r>
                        <a:rPr lang="en-US" sz="2200" dirty="0" smtClean="0">
                          <a:solidFill>
                            <a:schemeClr val="tx1"/>
                          </a:solidFill>
                          <a:effectLst/>
                          <a:latin typeface="Calibri" panose="020F0502020204030204" pitchFamily="34" charset="0"/>
                          <a:cs typeface="Calibri" panose="020F0502020204030204" pitchFamily="34" charset="0"/>
                        </a:rPr>
                        <a:t>Heather King</a:t>
                      </a:r>
                      <a:endParaRPr lang="en-US" sz="1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2200" dirty="0" smtClean="0">
                          <a:effectLst/>
                          <a:latin typeface="Calibri" panose="020F0502020204030204" pitchFamily="34" charset="0"/>
                          <a:cs typeface="Calibri" panose="020F0502020204030204" pitchFamily="34" charset="0"/>
                        </a:rPr>
                        <a:t>Principal</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631355313"/>
                  </a:ext>
                </a:extLst>
              </a:tr>
              <a:tr h="1003451">
                <a:tc>
                  <a:txBody>
                    <a:bodyPr/>
                    <a:lstStyle/>
                    <a:p>
                      <a:pPr marL="0" marR="0">
                        <a:lnSpc>
                          <a:spcPct val="107000"/>
                        </a:lnSpc>
                        <a:spcBef>
                          <a:spcPts val="0"/>
                        </a:spcBef>
                        <a:spcAft>
                          <a:spcPts val="0"/>
                        </a:spcAft>
                      </a:pPr>
                      <a:r>
                        <a:rPr lang="en-US" sz="2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Andrea Villani</a:t>
                      </a:r>
                      <a:endPar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2200" cap="all" baseline="0" dirty="0" smtClean="0">
                          <a:effectLst/>
                          <a:latin typeface="Calibri" panose="020F0502020204030204" pitchFamily="34" charset="0"/>
                          <a:cs typeface="Calibri" panose="020F0502020204030204" pitchFamily="34" charset="0"/>
                        </a:rPr>
                        <a:t>Assistant Principal</a:t>
                      </a:r>
                      <a:endParaRPr lang="en-US" sz="1100" cap="all" baseline="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112537646"/>
                  </a:ext>
                </a:extLst>
              </a:tr>
              <a:tr h="668968">
                <a:tc>
                  <a:txBody>
                    <a:bodyPr/>
                    <a:lstStyle/>
                    <a:p>
                      <a:pPr marL="0" marR="0">
                        <a:lnSpc>
                          <a:spcPct val="107000"/>
                        </a:lnSpc>
                        <a:spcBef>
                          <a:spcPts val="0"/>
                        </a:spcBef>
                        <a:spcAft>
                          <a:spcPts val="0"/>
                        </a:spcAft>
                      </a:pPr>
                      <a:r>
                        <a:rPr lang="en-US" sz="2200" dirty="0" smtClean="0">
                          <a:solidFill>
                            <a:schemeClr val="tx1"/>
                          </a:solidFill>
                          <a:effectLst/>
                          <a:latin typeface="Calibri" panose="020F0502020204030204" pitchFamily="34" charset="0"/>
                          <a:ea typeface="+mn-ea"/>
                          <a:cs typeface="Calibri" panose="020F0502020204030204" pitchFamily="34" charset="0"/>
                        </a:rPr>
                        <a:t>Dr.</a:t>
                      </a:r>
                      <a:r>
                        <a:rPr lang="en-US" sz="2200" baseline="0" dirty="0" smtClean="0">
                          <a:solidFill>
                            <a:schemeClr val="tx1"/>
                          </a:solidFill>
                          <a:effectLst/>
                          <a:latin typeface="Calibri" panose="020F0502020204030204" pitchFamily="34" charset="0"/>
                          <a:ea typeface="+mn-ea"/>
                          <a:cs typeface="Calibri" panose="020F0502020204030204" pitchFamily="34" charset="0"/>
                        </a:rPr>
                        <a:t> Micah </a:t>
                      </a:r>
                      <a:r>
                        <a:rPr lang="en-US" sz="2200" baseline="0" dirty="0" err="1" smtClean="0">
                          <a:solidFill>
                            <a:schemeClr val="tx1"/>
                          </a:solidFill>
                          <a:effectLst/>
                          <a:latin typeface="Calibri" panose="020F0502020204030204" pitchFamily="34" charset="0"/>
                          <a:ea typeface="+mn-ea"/>
                          <a:cs typeface="Calibri" panose="020F0502020204030204" pitchFamily="34" charset="0"/>
                        </a:rPr>
                        <a:t>SImmons</a:t>
                      </a:r>
                      <a:endParaRPr lang="en-US" sz="1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2200" cap="all" baseline="0" dirty="0" smtClean="0">
                          <a:effectLst/>
                          <a:latin typeface="Calibri" panose="020F0502020204030204" pitchFamily="34" charset="0"/>
                          <a:cs typeface="Calibri" panose="020F0502020204030204" pitchFamily="34" charset="0"/>
                        </a:rPr>
                        <a:t>Deputy principal</a:t>
                      </a:r>
                      <a:endParaRPr lang="en-US" sz="1100" cap="all" baseline="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851708377"/>
                  </a:ext>
                </a:extLst>
              </a:tr>
              <a:tr h="668968">
                <a:tc>
                  <a:txBody>
                    <a:bodyPr/>
                    <a:lstStyle/>
                    <a:p>
                      <a:pPr marL="0" marR="0">
                        <a:lnSpc>
                          <a:spcPct val="107000"/>
                        </a:lnSpc>
                        <a:spcBef>
                          <a:spcPts val="0"/>
                        </a:spcBef>
                        <a:spcAft>
                          <a:spcPts val="0"/>
                        </a:spcAft>
                      </a:pPr>
                      <a:r>
                        <a:rPr lang="en-US" sz="2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Barb Ruth</a:t>
                      </a:r>
                      <a:endPar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2200" cap="all" baseline="0" dirty="0" smtClean="0">
                          <a:effectLst/>
                          <a:latin typeface="Calibri" panose="020F0502020204030204" pitchFamily="34" charset="0"/>
                          <a:cs typeface="Calibri" panose="020F0502020204030204" pitchFamily="34" charset="0"/>
                        </a:rPr>
                        <a:t>Activities Director</a:t>
                      </a:r>
                      <a:endParaRPr lang="en-US" sz="1100" cap="all" baseline="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726582843"/>
                  </a:ext>
                </a:extLst>
              </a:tr>
              <a:tr h="668968">
                <a:tc>
                  <a:txBody>
                    <a:bodyPr/>
                    <a:lstStyle/>
                    <a:p>
                      <a:pPr marL="0" marR="0">
                        <a:lnSpc>
                          <a:spcPct val="107000"/>
                        </a:lnSpc>
                        <a:spcBef>
                          <a:spcPts val="0"/>
                        </a:spcBef>
                        <a:spcAft>
                          <a:spcPts val="0"/>
                        </a:spcAft>
                      </a:pPr>
                      <a:r>
                        <a:rPr lang="en-US" sz="2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Bill </a:t>
                      </a:r>
                      <a:r>
                        <a:rPr lang="en-US" sz="2200" dirty="0" err="1"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Lum</a:t>
                      </a:r>
                      <a:endPar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2200" cap="all" baseline="0" dirty="0" smtClean="0">
                          <a:effectLst/>
                          <a:latin typeface="Calibri" panose="020F0502020204030204" pitchFamily="34" charset="0"/>
                          <a:ea typeface="Calibri" panose="020F0502020204030204" pitchFamily="34" charset="0"/>
                          <a:cs typeface="Calibri" panose="020F0502020204030204" pitchFamily="34" charset="0"/>
                        </a:rPr>
                        <a:t>Athletic Director</a:t>
                      </a:r>
                      <a:endParaRPr lang="en-US" sz="2200" cap="all" baseline="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550413345"/>
                  </a:ext>
                </a:extLst>
              </a:tr>
            </a:tbl>
          </a:graphicData>
        </a:graphic>
      </p:graphicFrame>
    </p:spTree>
    <p:extLst>
      <p:ext uri="{BB962C8B-B14F-4D97-AF65-F5344CB8AC3E}">
        <p14:creationId xmlns:p14="http://schemas.microsoft.com/office/powerpoint/2010/main" val="790628070"/>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Emergency cards</a:t>
            </a:r>
            <a:endParaRPr lang="en-US" dirty="0"/>
          </a:p>
        </p:txBody>
      </p:sp>
      <p:sp>
        <p:nvSpPr>
          <p:cNvPr id="3" name="Content Placeholder 2"/>
          <p:cNvSpPr>
            <a:spLocks noGrp="1"/>
          </p:cNvSpPr>
          <p:nvPr>
            <p:ph sz="quarter" idx="13"/>
          </p:nvPr>
        </p:nvSpPr>
        <p:spPr>
          <a:xfrm>
            <a:off x="900592" y="1261782"/>
            <a:ext cx="10394707" cy="3311189"/>
          </a:xfrm>
        </p:spPr>
        <p:txBody>
          <a:bodyPr>
            <a:normAutofit/>
          </a:bodyPr>
          <a:lstStyle/>
          <a:p>
            <a:r>
              <a:rPr lang="en-US" sz="2800" dirty="0" smtClean="0">
                <a:latin typeface="Calibri" panose="020F0502020204030204" pitchFamily="34" charset="0"/>
                <a:cs typeface="Calibri" panose="020F0502020204030204" pitchFamily="34" charset="0"/>
              </a:rPr>
              <a:t>Students must have a current and completed emergency card on file</a:t>
            </a:r>
          </a:p>
          <a:p>
            <a:r>
              <a:rPr lang="en-US" sz="2800" dirty="0" smtClean="0">
                <a:latin typeface="Calibri" panose="020F0502020204030204" pitchFamily="34" charset="0"/>
                <a:cs typeface="Calibri" panose="020F0502020204030204" pitchFamily="34" charset="0"/>
              </a:rPr>
              <a:t>Please </a:t>
            </a:r>
            <a:r>
              <a:rPr lang="en-US" sz="2800" u="sng" dirty="0" smtClean="0">
                <a:latin typeface="Calibri" panose="020F0502020204030204" pitchFamily="34" charset="0"/>
                <a:cs typeface="Calibri" panose="020F0502020204030204" pitchFamily="34" charset="0"/>
              </a:rPr>
              <a:t>update</a:t>
            </a:r>
            <a:r>
              <a:rPr lang="en-US" sz="2800" dirty="0" smtClean="0">
                <a:latin typeface="Calibri" panose="020F0502020204030204" pitchFamily="34" charset="0"/>
                <a:cs typeface="Calibri" panose="020F0502020204030204" pitchFamily="34" charset="0"/>
              </a:rPr>
              <a:t> your cards whenever there are changes in address and/or phone numbers and/or contacts</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9278955"/>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Electronic policy</a:t>
            </a:r>
            <a:endParaRPr lang="en-US" dirty="0"/>
          </a:p>
        </p:txBody>
      </p:sp>
      <p:sp>
        <p:nvSpPr>
          <p:cNvPr id="3" name="Content Placeholder 2"/>
          <p:cNvSpPr>
            <a:spLocks noGrp="1"/>
          </p:cNvSpPr>
          <p:nvPr>
            <p:ph sz="quarter" idx="13"/>
          </p:nvPr>
        </p:nvSpPr>
        <p:spPr/>
        <p:txBody>
          <a:bodyPr>
            <a:normAutofit/>
          </a:bodyPr>
          <a:lstStyle/>
          <a:p>
            <a:r>
              <a:rPr lang="en-US" b="1" i="1" dirty="0" smtClean="0"/>
              <a:t>.</a:t>
            </a:r>
            <a:endParaRPr lang="en-US" dirty="0"/>
          </a:p>
        </p:txBody>
      </p:sp>
      <p:pic>
        <p:nvPicPr>
          <p:cNvPr id="2050" name="Picture 2" descr="Image result for cellph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230609" flipH="1">
            <a:off x="8923179" y="478686"/>
            <a:ext cx="2491416" cy="178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78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6332" y="807885"/>
            <a:ext cx="10396882" cy="1151965"/>
          </a:xfrm>
        </p:spPr>
        <p:txBody>
          <a:bodyPr/>
          <a:lstStyle/>
          <a:p>
            <a:pPr algn="ctr"/>
            <a:r>
              <a:rPr lang="en-US" dirty="0" smtClean="0"/>
              <a:t>Social media</a:t>
            </a:r>
            <a:endParaRPr lang="en-US" dirty="0"/>
          </a:p>
        </p:txBody>
      </p:sp>
      <p:sp>
        <p:nvSpPr>
          <p:cNvPr id="3" name="Content Placeholder 2"/>
          <p:cNvSpPr>
            <a:spLocks noGrp="1"/>
          </p:cNvSpPr>
          <p:nvPr>
            <p:ph sz="quarter" idx="13"/>
          </p:nvPr>
        </p:nvSpPr>
        <p:spPr/>
        <p:txBody>
          <a:bodyPr/>
          <a:lstStyle/>
          <a:p>
            <a:r>
              <a:rPr lang="en-US" dirty="0" smtClean="0"/>
              <a:t>Be aware of what your student places on social media…</a:t>
            </a:r>
          </a:p>
          <a:p>
            <a:r>
              <a:rPr lang="en-US" dirty="0" smtClean="0"/>
              <a:t>They will be held responsible for social media posts that </a:t>
            </a:r>
            <a:br>
              <a:rPr lang="en-US" dirty="0" smtClean="0"/>
            </a:br>
            <a:r>
              <a:rPr lang="en-US" dirty="0" smtClean="0"/>
              <a:t>have the possibility of affecting school safety</a:t>
            </a:r>
          </a:p>
          <a:p>
            <a:r>
              <a:rPr lang="en-US" dirty="0" smtClean="0"/>
              <a:t>It is your right to monitor your child’s social media accounts</a:t>
            </a:r>
          </a:p>
          <a:p>
            <a:r>
              <a:rPr lang="en-US" dirty="0"/>
              <a:t>Recent Media has reported on numerous high schools students having their college scholarships revoked due to social media posts.</a:t>
            </a:r>
          </a:p>
          <a:p>
            <a:endParaRPr lang="en-US" dirty="0"/>
          </a:p>
        </p:txBody>
      </p:sp>
      <p:pic>
        <p:nvPicPr>
          <p:cNvPr id="3076" name="Picture 4" descr="Image result for social m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97511">
            <a:off x="7707843" y="449802"/>
            <a:ext cx="3425825" cy="1927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956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199" y="0"/>
            <a:ext cx="10396882" cy="1151965"/>
          </a:xfrm>
        </p:spPr>
        <p:txBody>
          <a:bodyPr/>
          <a:lstStyle/>
          <a:p>
            <a:r>
              <a:rPr lang="en-US" dirty="0" smtClean="0"/>
              <a:t>                                deliveries</a:t>
            </a:r>
            <a:endParaRPr lang="en-US" dirty="0"/>
          </a:p>
        </p:txBody>
      </p:sp>
      <p:sp>
        <p:nvSpPr>
          <p:cNvPr id="3" name="Content Placeholder 2"/>
          <p:cNvSpPr>
            <a:spLocks noGrp="1"/>
          </p:cNvSpPr>
          <p:nvPr>
            <p:ph sz="quarter" idx="13"/>
          </p:nvPr>
        </p:nvSpPr>
        <p:spPr/>
        <p:txBody>
          <a:bodyPr/>
          <a:lstStyle/>
          <a:p>
            <a:pPr marL="0" indent="0">
              <a:buNone/>
            </a:pPr>
            <a:r>
              <a:rPr lang="en-US" dirty="0" smtClean="0"/>
              <a:t> </a:t>
            </a:r>
          </a:p>
        </p:txBody>
      </p:sp>
      <p:graphicFrame>
        <p:nvGraphicFramePr>
          <p:cNvPr id="4" name="Table 3"/>
          <p:cNvGraphicFramePr>
            <a:graphicFrameLocks noGrp="1"/>
          </p:cNvGraphicFramePr>
          <p:nvPr>
            <p:extLst>
              <p:ext uri="{D42A27DB-BD31-4B8C-83A1-F6EECF244321}">
                <p14:modId xmlns:p14="http://schemas.microsoft.com/office/powerpoint/2010/main" val="3730252621"/>
              </p:ext>
            </p:extLst>
          </p:nvPr>
        </p:nvGraphicFramePr>
        <p:xfrm>
          <a:off x="2154978" y="889852"/>
          <a:ext cx="7456350" cy="4498357"/>
        </p:xfrm>
        <a:graphic>
          <a:graphicData uri="http://schemas.openxmlformats.org/drawingml/2006/table">
            <a:tbl>
              <a:tblPr firstRow="1" bandRow="1">
                <a:tableStyleId>{5C22544A-7EE6-4342-B048-85BDC9FD1C3A}</a:tableStyleId>
              </a:tblPr>
              <a:tblGrid>
                <a:gridCol w="3728175">
                  <a:extLst>
                    <a:ext uri="{9D8B030D-6E8A-4147-A177-3AD203B41FA5}">
                      <a16:colId xmlns:a16="http://schemas.microsoft.com/office/drawing/2014/main" val="1109411237"/>
                    </a:ext>
                  </a:extLst>
                </a:gridCol>
                <a:gridCol w="3728175">
                  <a:extLst>
                    <a:ext uri="{9D8B030D-6E8A-4147-A177-3AD203B41FA5}">
                      <a16:colId xmlns:a16="http://schemas.microsoft.com/office/drawing/2014/main" val="858550212"/>
                    </a:ext>
                  </a:extLst>
                </a:gridCol>
              </a:tblGrid>
              <a:tr h="1952117">
                <a:tc>
                  <a:txBody>
                    <a:bodyPr/>
                    <a:lstStyle/>
                    <a:p>
                      <a:endParaRPr lang="en-US" sz="1600" dirty="0" smtClean="0"/>
                    </a:p>
                    <a:p>
                      <a:r>
                        <a:rPr lang="en-US" sz="8800" dirty="0" smtClean="0">
                          <a:solidFill>
                            <a:schemeClr val="tx1"/>
                          </a:solidFill>
                          <a:latin typeface="Calibri" panose="020F0502020204030204" pitchFamily="34" charset="0"/>
                          <a:cs typeface="Calibri" panose="020F0502020204030204" pitchFamily="34" charset="0"/>
                        </a:rPr>
                        <a:t> Food</a:t>
                      </a:r>
                    </a:p>
                    <a:p>
                      <a:endParaRPr lang="en-US" sz="1600" dirty="0"/>
                    </a:p>
                  </a:txBody>
                  <a:tcPr/>
                </a:tc>
                <a:tc>
                  <a:txBody>
                    <a:bodyPr/>
                    <a:lstStyle/>
                    <a:p>
                      <a:endParaRPr lang="en-US" sz="1600" dirty="0" smtClean="0">
                        <a:solidFill>
                          <a:schemeClr val="tx1"/>
                        </a:solidFill>
                        <a:latin typeface="Calibri" panose="020F0502020204030204" pitchFamily="34" charset="0"/>
                        <a:cs typeface="Calibri" panose="020F0502020204030204" pitchFamily="34" charset="0"/>
                      </a:endParaRPr>
                    </a:p>
                    <a:p>
                      <a:r>
                        <a:rPr lang="en-US" sz="1600" dirty="0" smtClean="0">
                          <a:solidFill>
                            <a:schemeClr val="tx1"/>
                          </a:solidFill>
                          <a:latin typeface="Calibri" panose="020F0502020204030204" pitchFamily="34" charset="0"/>
                          <a:cs typeface="Calibri" panose="020F0502020204030204" pitchFamily="34" charset="0"/>
                        </a:rPr>
                        <a:t>Food delivery services will not be accepted</a:t>
                      </a:r>
                      <a:endParaRPr lang="en-US" sz="1600" dirty="0">
                        <a:solidFill>
                          <a:schemeClr val="tx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331783602"/>
                  </a:ext>
                </a:extLst>
              </a:tr>
              <a:tr h="877038">
                <a:tc>
                  <a:txBody>
                    <a:bodyPr/>
                    <a:lstStyle/>
                    <a:p>
                      <a:r>
                        <a:rPr lang="en-US" sz="2400" dirty="0" smtClean="0">
                          <a:latin typeface="Calibri" panose="020F0502020204030204" pitchFamily="34" charset="0"/>
                          <a:cs typeface="Calibri" panose="020F0502020204030204" pitchFamily="34" charset="0"/>
                        </a:rPr>
                        <a:t>Emergency Items</a:t>
                      </a:r>
                      <a:endParaRPr lang="en-US" sz="2400" dirty="0">
                        <a:latin typeface="Calibri" panose="020F0502020204030204" pitchFamily="34" charset="0"/>
                        <a:cs typeface="Calibri" panose="020F0502020204030204" pitchFamily="34" charset="0"/>
                      </a:endParaRPr>
                    </a:p>
                  </a:txBody>
                  <a:tcPr/>
                </a:tc>
                <a:tc>
                  <a:txBody>
                    <a:bodyPr/>
                    <a:lstStyle/>
                    <a:p>
                      <a:r>
                        <a:rPr lang="en-US" sz="2400" dirty="0" smtClean="0">
                          <a:latin typeface="Calibri" panose="020F0502020204030204" pitchFamily="34" charset="0"/>
                          <a:cs typeface="Calibri" panose="020F0502020204030204" pitchFamily="34" charset="0"/>
                        </a:rPr>
                        <a:t>Students will</a:t>
                      </a:r>
                      <a:r>
                        <a:rPr lang="en-US" sz="2400" baseline="0" dirty="0" smtClean="0">
                          <a:latin typeface="Calibri" panose="020F0502020204030204" pitchFamily="34" charset="0"/>
                          <a:cs typeface="Calibri" panose="020F0502020204030204" pitchFamily="34" charset="0"/>
                        </a:rPr>
                        <a:t> be called to the office</a:t>
                      </a:r>
                      <a:endParaRPr lang="en-US"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214764374"/>
                  </a:ext>
                </a:extLst>
              </a:tr>
              <a:tr h="1669202">
                <a:tc>
                  <a:txBody>
                    <a:bodyPr/>
                    <a:lstStyle/>
                    <a:p>
                      <a:r>
                        <a:rPr lang="en-US" sz="2400" dirty="0" smtClean="0">
                          <a:latin typeface="Calibri" panose="020F0502020204030204" pitchFamily="34" charset="0"/>
                          <a:cs typeface="Calibri" panose="020F0502020204030204" pitchFamily="34" charset="0"/>
                        </a:rPr>
                        <a:t>Non-Emergency deliveries</a:t>
                      </a:r>
                      <a:endParaRPr lang="en-US" sz="2400" dirty="0">
                        <a:latin typeface="Calibri" panose="020F0502020204030204" pitchFamily="34" charset="0"/>
                        <a:cs typeface="Calibri" panose="020F0502020204030204" pitchFamily="34" charset="0"/>
                      </a:endParaRPr>
                    </a:p>
                  </a:txBody>
                  <a:tcPr/>
                </a:tc>
                <a:tc>
                  <a:txBody>
                    <a:bodyPr/>
                    <a:lstStyle/>
                    <a:p>
                      <a:r>
                        <a:rPr lang="en-US" sz="2400" dirty="0" smtClean="0">
                          <a:latin typeface="Calibri" panose="020F0502020204030204" pitchFamily="34" charset="0"/>
                          <a:cs typeface="Calibri" panose="020F0502020204030204" pitchFamily="34" charset="0"/>
                        </a:rPr>
                        <a:t>Students may get their deliveries between periods, during lunch, or after school. </a:t>
                      </a:r>
                      <a:endParaRPr lang="en-US"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606336252"/>
                  </a:ext>
                </a:extLst>
              </a:tr>
            </a:tbl>
          </a:graphicData>
        </a:graphic>
      </p:graphicFrame>
      <p:sp>
        <p:nvSpPr>
          <p:cNvPr id="5" name="Multiply 4"/>
          <p:cNvSpPr/>
          <p:nvPr/>
        </p:nvSpPr>
        <p:spPr>
          <a:xfrm>
            <a:off x="2556455" y="1596944"/>
            <a:ext cx="2117558" cy="66574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90272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29859" y="988043"/>
            <a:ext cx="10394707" cy="5613926"/>
          </a:xfrm>
        </p:spPr>
        <p:txBody>
          <a:bodyPr>
            <a:normAutofit lnSpcReduction="10000"/>
          </a:bodyPr>
          <a:lstStyle/>
          <a:p>
            <a:endParaRPr lang="en-US" dirty="0" smtClean="0"/>
          </a:p>
          <a:p>
            <a:endParaRPr lang="en-US" dirty="0"/>
          </a:p>
          <a:p>
            <a:r>
              <a:rPr lang="en-US" dirty="0" smtClean="0"/>
              <a:t>We </a:t>
            </a:r>
            <a:r>
              <a:rPr lang="en-US" dirty="0"/>
              <a:t>have 2 </a:t>
            </a:r>
            <a:r>
              <a:rPr lang="en-US" dirty="0" smtClean="0"/>
              <a:t>lunches</a:t>
            </a:r>
          </a:p>
          <a:p>
            <a:r>
              <a:rPr lang="en-US" dirty="0" smtClean="0"/>
              <a:t>Free </a:t>
            </a:r>
            <a:r>
              <a:rPr lang="en-US" dirty="0"/>
              <a:t>Breakfast </a:t>
            </a:r>
            <a:r>
              <a:rPr lang="en-US" u="sng" dirty="0"/>
              <a:t>and</a:t>
            </a:r>
            <a:r>
              <a:rPr lang="en-US" dirty="0"/>
              <a:t> </a:t>
            </a:r>
            <a:r>
              <a:rPr lang="en-US" dirty="0" smtClean="0"/>
              <a:t>lunch</a:t>
            </a:r>
            <a:endParaRPr lang="en-US" b="1" dirty="0" smtClean="0"/>
          </a:p>
          <a:p>
            <a:r>
              <a:rPr lang="en-US" b="1" dirty="0" smtClean="0"/>
              <a:t>M</a:t>
            </a:r>
            <a:r>
              <a:rPr lang="en-US" b="1" dirty="0"/>
              <a:t>, </a:t>
            </a:r>
            <a:r>
              <a:rPr lang="en-US" b="1" dirty="0" err="1"/>
              <a:t>Tu</a:t>
            </a:r>
            <a:r>
              <a:rPr lang="en-US" b="1" dirty="0"/>
              <a:t>, </a:t>
            </a:r>
            <a:r>
              <a:rPr lang="en-US" b="1" dirty="0" err="1"/>
              <a:t>Thur</a:t>
            </a:r>
            <a:r>
              <a:rPr lang="en-US" b="1" dirty="0"/>
              <a:t>, </a:t>
            </a:r>
            <a:r>
              <a:rPr lang="en-US" b="1" dirty="0" smtClean="0"/>
              <a:t>Friday</a:t>
            </a:r>
            <a:r>
              <a:rPr lang="en-US" dirty="0" smtClean="0"/>
              <a:t>- </a:t>
            </a:r>
            <a:r>
              <a:rPr lang="en-US" dirty="0"/>
              <a:t>Lunch is based on your </a:t>
            </a:r>
            <a:r>
              <a:rPr lang="en-US" b="1" dirty="0"/>
              <a:t>4</a:t>
            </a:r>
            <a:r>
              <a:rPr lang="en-US" b="1" baseline="30000" dirty="0"/>
              <a:t>th</a:t>
            </a:r>
            <a:r>
              <a:rPr lang="en-US" b="1" dirty="0"/>
              <a:t> period class</a:t>
            </a:r>
            <a:r>
              <a:rPr lang="en-US" dirty="0"/>
              <a:t/>
            </a:r>
            <a:br>
              <a:rPr lang="en-US" dirty="0"/>
            </a:br>
            <a:r>
              <a:rPr lang="en-US" dirty="0"/>
              <a:t>1</a:t>
            </a:r>
            <a:r>
              <a:rPr lang="en-US" baseline="30000" dirty="0"/>
              <a:t>st</a:t>
            </a:r>
            <a:r>
              <a:rPr lang="en-US" dirty="0"/>
              <a:t> Lunch buildings S, F, </a:t>
            </a:r>
            <a:r>
              <a:rPr lang="en-US" dirty="0" smtClean="0"/>
              <a:t>T</a:t>
            </a:r>
            <a:r>
              <a:rPr lang="en-US" dirty="0"/>
              <a:t/>
            </a:r>
            <a:br>
              <a:rPr lang="en-US" dirty="0"/>
            </a:br>
            <a:r>
              <a:rPr lang="en-US" dirty="0"/>
              <a:t>2</a:t>
            </a:r>
            <a:r>
              <a:rPr lang="en-US" baseline="30000" dirty="0"/>
              <a:t>nd</a:t>
            </a:r>
            <a:r>
              <a:rPr lang="en-US" dirty="0"/>
              <a:t> Lunch buildings PE, C, N, E</a:t>
            </a:r>
          </a:p>
          <a:p>
            <a:pPr marL="0" indent="0">
              <a:buNone/>
            </a:pPr>
            <a:endParaRPr lang="en-US" dirty="0"/>
          </a:p>
          <a:p>
            <a:r>
              <a:rPr lang="en-US" b="1" dirty="0"/>
              <a:t>Wed</a:t>
            </a:r>
            <a:r>
              <a:rPr lang="en-US" dirty="0"/>
              <a:t> - Lunch is based on your </a:t>
            </a:r>
            <a:r>
              <a:rPr lang="en-US" b="1" dirty="0"/>
              <a:t>5</a:t>
            </a:r>
            <a:r>
              <a:rPr lang="en-US" b="1" baseline="30000" dirty="0"/>
              <a:t>th</a:t>
            </a:r>
            <a:r>
              <a:rPr lang="en-US" b="1" dirty="0"/>
              <a:t> period class</a:t>
            </a:r>
            <a:r>
              <a:rPr lang="en-US" dirty="0"/>
              <a:t/>
            </a:r>
            <a:br>
              <a:rPr lang="en-US" dirty="0"/>
            </a:br>
            <a:r>
              <a:rPr lang="en-US" dirty="0"/>
              <a:t>1</a:t>
            </a:r>
            <a:r>
              <a:rPr lang="en-US" baseline="30000" dirty="0"/>
              <a:t>st</a:t>
            </a:r>
            <a:r>
              <a:rPr lang="en-US" dirty="0"/>
              <a:t> Lunch = S, F, </a:t>
            </a:r>
            <a:r>
              <a:rPr lang="en-US" dirty="0" smtClean="0"/>
              <a:t>T</a:t>
            </a:r>
            <a:r>
              <a:rPr lang="en-US" dirty="0"/>
              <a:t/>
            </a:r>
            <a:br>
              <a:rPr lang="en-US" dirty="0"/>
            </a:br>
            <a:r>
              <a:rPr lang="en-US" dirty="0"/>
              <a:t>2</a:t>
            </a:r>
            <a:r>
              <a:rPr lang="en-US" baseline="30000" dirty="0"/>
              <a:t>nd</a:t>
            </a:r>
            <a:r>
              <a:rPr lang="en-US" dirty="0"/>
              <a:t> Lunch = </a:t>
            </a:r>
            <a:r>
              <a:rPr lang="en-US" dirty="0" smtClean="0"/>
              <a:t>PE, C</a:t>
            </a:r>
            <a:r>
              <a:rPr lang="en-US" dirty="0"/>
              <a:t>, N, </a:t>
            </a:r>
            <a:r>
              <a:rPr lang="en-US" dirty="0" smtClean="0"/>
              <a:t>E</a:t>
            </a:r>
          </a:p>
          <a:p>
            <a:endParaRPr lang="en-US" dirty="0" smtClean="0"/>
          </a:p>
          <a:p>
            <a:pPr marL="0" indent="0" algn="ctr">
              <a:buNone/>
            </a:pPr>
            <a:r>
              <a:rPr lang="en-US" i="1" dirty="0" smtClean="0"/>
              <a:t>* students caught off campus will receive correction consequences</a:t>
            </a:r>
            <a:endParaRPr lang="en-US" i="1" dirty="0"/>
          </a:p>
          <a:p>
            <a:endParaRPr lang="en-US" dirty="0"/>
          </a:p>
          <a:p>
            <a:endParaRPr lang="en-US" dirty="0"/>
          </a:p>
        </p:txBody>
      </p:sp>
      <p:sp>
        <p:nvSpPr>
          <p:cNvPr id="4" name="Title 1"/>
          <p:cNvSpPr txBox="1">
            <a:spLocks/>
          </p:cNvSpPr>
          <p:nvPr/>
        </p:nvSpPr>
        <p:spPr>
          <a:xfrm>
            <a:off x="329859" y="55472"/>
            <a:ext cx="10396882" cy="11519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r>
              <a:rPr lang="en-US" u="sng" dirty="0" smtClean="0"/>
              <a:t>lunches</a:t>
            </a:r>
            <a:endParaRPr lang="en-US" dirty="0"/>
          </a:p>
        </p:txBody>
      </p:sp>
      <p:pic>
        <p:nvPicPr>
          <p:cNvPr id="6146" name="Picture 2" descr="Image result for free lun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74782">
            <a:off x="7114692" y="1649024"/>
            <a:ext cx="4360203" cy="2722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9261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940"/>
            <a:ext cx="5226827" cy="1151965"/>
          </a:xfrm>
        </p:spPr>
        <p:txBody>
          <a:bodyPr/>
          <a:lstStyle/>
          <a:p>
            <a:pPr algn="ctr"/>
            <a:r>
              <a:rPr lang="en-US" dirty="0" smtClean="0"/>
              <a:t>Tardy policy</a:t>
            </a:r>
            <a:endParaRPr lang="en-US" dirty="0"/>
          </a:p>
        </p:txBody>
      </p:sp>
      <p:sp>
        <p:nvSpPr>
          <p:cNvPr id="3" name="Content Placeholder 2"/>
          <p:cNvSpPr>
            <a:spLocks noGrp="1"/>
          </p:cNvSpPr>
          <p:nvPr>
            <p:ph sz="quarter" idx="13"/>
          </p:nvPr>
        </p:nvSpPr>
        <p:spPr/>
        <p:txBody>
          <a:bodyPr>
            <a:normAutofit/>
          </a:bodyPr>
          <a:lstStyle/>
          <a:p>
            <a:r>
              <a:rPr lang="en-US" b="1" u="heavy" dirty="0"/>
              <a:t>FHS Truancy and Tardy Policy</a:t>
            </a:r>
            <a:endParaRPr lang="en-US" b="1" u="sng" dirty="0"/>
          </a:p>
          <a:p>
            <a:endParaRPr lang="en-US" sz="3200" dirty="0"/>
          </a:p>
          <a:p>
            <a:endParaRPr lang="en-US" dirty="0"/>
          </a:p>
        </p:txBody>
      </p:sp>
      <p:pic>
        <p:nvPicPr>
          <p:cNvPr id="5122" name="Picture 2" descr="Image result for tuto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9756" y="88384"/>
            <a:ext cx="2467552" cy="1760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362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Friday night football…and more</a:t>
            </a:r>
            <a:endParaRPr lang="en-US" dirty="0"/>
          </a:p>
        </p:txBody>
      </p:sp>
      <p:sp>
        <p:nvSpPr>
          <p:cNvPr id="3" name="Content Placeholder 2"/>
          <p:cNvSpPr>
            <a:spLocks noGrp="1"/>
          </p:cNvSpPr>
          <p:nvPr>
            <p:ph sz="quarter" idx="13"/>
          </p:nvPr>
        </p:nvSpPr>
        <p:spPr/>
        <p:txBody>
          <a:bodyPr/>
          <a:lstStyle/>
          <a:p>
            <a:r>
              <a:rPr lang="en-US" dirty="0" smtClean="0"/>
              <a:t>All  FHS students must bring their foothill student id to enter </a:t>
            </a:r>
          </a:p>
          <a:p>
            <a:pPr marL="0" indent="0">
              <a:buNone/>
            </a:pPr>
            <a:r>
              <a:rPr lang="en-US" dirty="0" smtClean="0"/>
              <a:t>athletic events unless accompanied by their parents.</a:t>
            </a:r>
          </a:p>
          <a:p>
            <a:r>
              <a:rPr lang="en-US" dirty="0" smtClean="0"/>
              <a:t>Students may not attend or participate in any extra curricular</a:t>
            </a:r>
            <a:br>
              <a:rPr lang="en-US" dirty="0" smtClean="0"/>
            </a:br>
            <a:r>
              <a:rPr lang="en-US" dirty="0" smtClean="0"/>
              <a:t> event while suspended </a:t>
            </a:r>
          </a:p>
          <a:p>
            <a:r>
              <a:rPr lang="en-US" dirty="0" smtClean="0"/>
              <a:t>Students that need to be removed from a game will lose </a:t>
            </a:r>
          </a:p>
          <a:p>
            <a:pPr marL="0" indent="0">
              <a:buNone/>
            </a:pPr>
            <a:r>
              <a:rPr lang="en-US" dirty="0" smtClean="0"/>
              <a:t>this privilege for the duration of that season.</a:t>
            </a:r>
          </a:p>
        </p:txBody>
      </p:sp>
      <p:pic>
        <p:nvPicPr>
          <p:cNvPr id="4" name="Picture 16" descr="Image result for foothill high sacramento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4328" y="1837765"/>
            <a:ext cx="2897289" cy="3311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043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EE8011"/>
      </a:accent1>
      <a:accent2>
        <a:srgbClr val="CEC079"/>
      </a:accent2>
      <a:accent3>
        <a:srgbClr val="93A569"/>
      </a:accent3>
      <a:accent4>
        <a:srgbClr val="69A58B"/>
      </a:accent4>
      <a:accent5>
        <a:srgbClr val="6DAABD"/>
      </a:accent5>
      <a:accent6>
        <a:srgbClr val="B24A4B"/>
      </a:accent6>
      <a:hlink>
        <a:srgbClr val="EE8E11"/>
      </a:hlink>
      <a:folHlink>
        <a:srgbClr val="BFAE7F"/>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686B1E04-F35C-4AB5-985D-0C358CA11055}"/>
    </a:ext>
  </a:extLst>
</a:theme>
</file>

<file path=docProps/app.xml><?xml version="1.0" encoding="utf-8"?>
<Properties xmlns="http://schemas.openxmlformats.org/officeDocument/2006/extended-properties" xmlns:vt="http://schemas.openxmlformats.org/officeDocument/2006/docPropsVTypes">
  <Template>TM04033927[[fn=Main Event]]</Template>
  <TotalTime>744</TotalTime>
  <Words>571</Words>
  <Application>Microsoft Office PowerPoint</Application>
  <PresentationFormat>Widescreen</PresentationFormat>
  <Paragraphs>127</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Impact</vt:lpstr>
      <vt:lpstr>Wingdings</vt:lpstr>
      <vt:lpstr>Main Event</vt:lpstr>
      <vt:lpstr>Welcome  to foothill highschool</vt:lpstr>
      <vt:lpstr>Administration Team</vt:lpstr>
      <vt:lpstr>Emergency cards</vt:lpstr>
      <vt:lpstr>Electronic policy</vt:lpstr>
      <vt:lpstr>Social media</vt:lpstr>
      <vt:lpstr>                                deliveries</vt:lpstr>
      <vt:lpstr>PowerPoint Presentation</vt:lpstr>
      <vt:lpstr>Tardy policy</vt:lpstr>
      <vt:lpstr>Friday night football…and more</vt:lpstr>
      <vt:lpstr>  Counseling team   </vt:lpstr>
      <vt:lpstr>Graduation Requirement</vt:lpstr>
      <vt:lpstr>Freshman pe … how to pass</vt:lpstr>
      <vt:lpstr>School loop</vt:lpstr>
      <vt:lpstr>The importance of attendance and being on time</vt:lpstr>
      <vt:lpstr>Get engaged </vt:lpstr>
      <vt:lpstr>Link crew</vt:lpstr>
      <vt:lpstr>Stay involved</vt:lpstr>
      <vt:lpstr>                       Welcome to the foothill family</vt:lpstr>
    </vt:vector>
  </TitlesOfParts>
  <Company>TRUSD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foothill highschool</dc:title>
  <dc:creator>Heather.King</dc:creator>
  <cp:lastModifiedBy>Heather.King</cp:lastModifiedBy>
  <cp:revision>45</cp:revision>
  <dcterms:created xsi:type="dcterms:W3CDTF">2018-08-16T19:18:38Z</dcterms:created>
  <dcterms:modified xsi:type="dcterms:W3CDTF">2022-08-26T16:51:28Z</dcterms:modified>
</cp:coreProperties>
</file>